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 id="2147483669" r:id="rId2"/>
  </p:sldMasterIdLst>
  <p:notesMasterIdLst>
    <p:notesMasterId r:id="rId34"/>
  </p:notesMasterIdLst>
  <p:sldIdLst>
    <p:sldId id="256" r:id="rId3"/>
    <p:sldId id="319" r:id="rId4"/>
    <p:sldId id="320" r:id="rId5"/>
    <p:sldId id="322" r:id="rId6"/>
    <p:sldId id="311" r:id="rId7"/>
    <p:sldId id="312" r:id="rId8"/>
    <p:sldId id="313" r:id="rId9"/>
    <p:sldId id="314" r:id="rId10"/>
    <p:sldId id="323" r:id="rId11"/>
    <p:sldId id="324" r:id="rId12"/>
    <p:sldId id="325" r:id="rId13"/>
    <p:sldId id="326" r:id="rId14"/>
    <p:sldId id="315" r:id="rId15"/>
    <p:sldId id="317" r:id="rId16"/>
    <p:sldId id="316" r:id="rId17"/>
    <p:sldId id="318" r:id="rId18"/>
    <p:sldId id="327" r:id="rId19"/>
    <p:sldId id="328" r:id="rId20"/>
    <p:sldId id="329" r:id="rId21"/>
    <p:sldId id="330" r:id="rId22"/>
    <p:sldId id="331" r:id="rId23"/>
    <p:sldId id="332" r:id="rId24"/>
    <p:sldId id="333" r:id="rId25"/>
    <p:sldId id="334" r:id="rId26"/>
    <p:sldId id="336" r:id="rId27"/>
    <p:sldId id="337" r:id="rId28"/>
    <p:sldId id="338" r:id="rId29"/>
    <p:sldId id="339" r:id="rId30"/>
    <p:sldId id="340" r:id="rId31"/>
    <p:sldId id="341"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82984-83AB-4641-1882-CD06EBA62950}" v="2" dt="2022-05-31T13:02:22.165"/>
    <p1510:client id="{8CB00519-4709-66D8-F21E-9F04EEE99E24}" v="40" dt="2022-05-31T12:09:35.113"/>
    <p1510:client id="{D49E9F33-EC59-67A5-EDC1-5E4ED1CCE873}" v="476" dt="2022-05-31T13:00:05.705"/>
    <p1510:client id="{F72064C2-59D8-683D-58CC-010C288FDB70}" v="4" dt="2022-05-28T14:55:32.082"/>
    <p1510:client id="{FC72A366-A6EE-7D76-A432-0E8FE9A51E81}" v="171" dt="2022-05-28T12:31:13.1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8" autoAdjust="0"/>
    <p:restoredTop sz="94660"/>
  </p:normalViewPr>
  <p:slideViewPr>
    <p:cSldViewPr snapToGrid="0">
      <p:cViewPr varScale="1">
        <p:scale>
          <a:sx n="96" d="100"/>
          <a:sy n="96" d="100"/>
        </p:scale>
        <p:origin x="6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5379C-07B9-4977-B745-5AA4B77D8BE7}"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B7B2633-0728-4A00-AF25-7C8DEA0C83C0}">
      <dgm:prSet/>
      <dgm:spPr/>
      <dgm:t>
        <a:bodyPr/>
        <a:lstStyle/>
        <a:p>
          <a:r>
            <a:rPr lang="en-US"/>
            <a:t>Attention </a:t>
          </a:r>
        </a:p>
      </dgm:t>
    </dgm:pt>
    <dgm:pt modelId="{3565558B-D7B5-4511-89F2-CFFEFDA86EFE}" type="parTrans" cxnId="{DC4BBC83-DE8C-4889-A979-7E30D2001752}">
      <dgm:prSet/>
      <dgm:spPr/>
      <dgm:t>
        <a:bodyPr/>
        <a:lstStyle/>
        <a:p>
          <a:endParaRPr lang="en-US"/>
        </a:p>
      </dgm:t>
    </dgm:pt>
    <dgm:pt modelId="{444CD6CD-A130-46AD-9DE9-14F2882C668D}" type="sibTrans" cxnId="{DC4BBC83-DE8C-4889-A979-7E30D2001752}">
      <dgm:prSet/>
      <dgm:spPr/>
      <dgm:t>
        <a:bodyPr/>
        <a:lstStyle/>
        <a:p>
          <a:endParaRPr lang="en-US"/>
        </a:p>
      </dgm:t>
    </dgm:pt>
    <dgm:pt modelId="{2A0016BD-8E8B-4742-99B8-E76E9F9A75F0}">
      <dgm:prSet/>
      <dgm:spPr/>
      <dgm:t>
        <a:bodyPr/>
        <a:lstStyle/>
        <a:p>
          <a:r>
            <a:rPr lang="en-US"/>
            <a:t>Interest </a:t>
          </a:r>
        </a:p>
      </dgm:t>
    </dgm:pt>
    <dgm:pt modelId="{FA1599A3-2775-4C01-8573-6F13A5014CDD}" type="parTrans" cxnId="{F731FB03-3ED9-4077-A4F4-531432AC5006}">
      <dgm:prSet/>
      <dgm:spPr/>
      <dgm:t>
        <a:bodyPr/>
        <a:lstStyle/>
        <a:p>
          <a:endParaRPr lang="en-US"/>
        </a:p>
      </dgm:t>
    </dgm:pt>
    <dgm:pt modelId="{8A5EBAF5-2480-4D98-A738-2B9470D671A4}" type="sibTrans" cxnId="{F731FB03-3ED9-4077-A4F4-531432AC5006}">
      <dgm:prSet/>
      <dgm:spPr/>
      <dgm:t>
        <a:bodyPr/>
        <a:lstStyle/>
        <a:p>
          <a:endParaRPr lang="en-US"/>
        </a:p>
      </dgm:t>
    </dgm:pt>
    <dgm:pt modelId="{57867DEA-83EB-497C-835E-D365AEAFCE24}">
      <dgm:prSet/>
      <dgm:spPr/>
      <dgm:t>
        <a:bodyPr/>
        <a:lstStyle/>
        <a:p>
          <a:r>
            <a:rPr lang="en-US"/>
            <a:t>Desire </a:t>
          </a:r>
        </a:p>
      </dgm:t>
    </dgm:pt>
    <dgm:pt modelId="{DED7C9E8-2EFF-43D7-8931-9FAEEB407196}" type="parTrans" cxnId="{3E8F8578-D48D-4ADA-AB1D-EFED669DA005}">
      <dgm:prSet/>
      <dgm:spPr/>
      <dgm:t>
        <a:bodyPr/>
        <a:lstStyle/>
        <a:p>
          <a:endParaRPr lang="en-US"/>
        </a:p>
      </dgm:t>
    </dgm:pt>
    <dgm:pt modelId="{10573A5F-BC14-4191-BCB3-A7D8335DF58D}" type="sibTrans" cxnId="{3E8F8578-D48D-4ADA-AB1D-EFED669DA005}">
      <dgm:prSet/>
      <dgm:spPr/>
      <dgm:t>
        <a:bodyPr/>
        <a:lstStyle/>
        <a:p>
          <a:endParaRPr lang="en-US"/>
        </a:p>
      </dgm:t>
    </dgm:pt>
    <dgm:pt modelId="{08C4C9C5-6F5A-4D91-9492-BC69FE6BC1AE}">
      <dgm:prSet/>
      <dgm:spPr/>
      <dgm:t>
        <a:bodyPr/>
        <a:lstStyle/>
        <a:p>
          <a:r>
            <a:rPr lang="en-US"/>
            <a:t>Action </a:t>
          </a:r>
        </a:p>
      </dgm:t>
    </dgm:pt>
    <dgm:pt modelId="{836C57EC-4BFD-4CB3-8034-C46C3A72D429}" type="parTrans" cxnId="{023CA0A5-4D90-4F37-B8A7-18CB11FB330D}">
      <dgm:prSet/>
      <dgm:spPr/>
      <dgm:t>
        <a:bodyPr/>
        <a:lstStyle/>
        <a:p>
          <a:endParaRPr lang="en-US"/>
        </a:p>
      </dgm:t>
    </dgm:pt>
    <dgm:pt modelId="{EF7D8182-FB09-4AF8-825C-460365C3AA39}" type="sibTrans" cxnId="{023CA0A5-4D90-4F37-B8A7-18CB11FB330D}">
      <dgm:prSet/>
      <dgm:spPr/>
      <dgm:t>
        <a:bodyPr/>
        <a:lstStyle/>
        <a:p>
          <a:endParaRPr lang="en-US"/>
        </a:p>
      </dgm:t>
    </dgm:pt>
    <dgm:pt modelId="{793AD563-0EE2-47EC-B9EE-F23C730C6FD7}" type="pres">
      <dgm:prSet presAssocID="{7385379C-07B9-4977-B745-5AA4B77D8BE7}" presName="matrix" presStyleCnt="0">
        <dgm:presLayoutVars>
          <dgm:chMax val="1"/>
          <dgm:dir/>
          <dgm:resizeHandles val="exact"/>
        </dgm:presLayoutVars>
      </dgm:prSet>
      <dgm:spPr/>
    </dgm:pt>
    <dgm:pt modelId="{535E34C8-5BE9-460A-BF7E-0121B548A54D}" type="pres">
      <dgm:prSet presAssocID="{7385379C-07B9-4977-B745-5AA4B77D8BE7}" presName="diamond" presStyleLbl="bgShp" presStyleIdx="0" presStyleCnt="1"/>
      <dgm:spPr/>
    </dgm:pt>
    <dgm:pt modelId="{1D198889-9266-44D0-A4D4-68341F6726A3}" type="pres">
      <dgm:prSet presAssocID="{7385379C-07B9-4977-B745-5AA4B77D8BE7}" presName="quad1" presStyleLbl="node1" presStyleIdx="0" presStyleCnt="4">
        <dgm:presLayoutVars>
          <dgm:chMax val="0"/>
          <dgm:chPref val="0"/>
          <dgm:bulletEnabled val="1"/>
        </dgm:presLayoutVars>
      </dgm:prSet>
      <dgm:spPr/>
    </dgm:pt>
    <dgm:pt modelId="{EFC071AF-05C2-462F-9AD6-83957E58E738}" type="pres">
      <dgm:prSet presAssocID="{7385379C-07B9-4977-B745-5AA4B77D8BE7}" presName="quad2" presStyleLbl="node1" presStyleIdx="1" presStyleCnt="4">
        <dgm:presLayoutVars>
          <dgm:chMax val="0"/>
          <dgm:chPref val="0"/>
          <dgm:bulletEnabled val="1"/>
        </dgm:presLayoutVars>
      </dgm:prSet>
      <dgm:spPr/>
    </dgm:pt>
    <dgm:pt modelId="{4E540D05-E146-4861-976C-E99330CBBE20}" type="pres">
      <dgm:prSet presAssocID="{7385379C-07B9-4977-B745-5AA4B77D8BE7}" presName="quad3" presStyleLbl="node1" presStyleIdx="2" presStyleCnt="4">
        <dgm:presLayoutVars>
          <dgm:chMax val="0"/>
          <dgm:chPref val="0"/>
          <dgm:bulletEnabled val="1"/>
        </dgm:presLayoutVars>
      </dgm:prSet>
      <dgm:spPr/>
    </dgm:pt>
    <dgm:pt modelId="{D822FAB7-AEED-40EB-905F-78A6F7247A19}" type="pres">
      <dgm:prSet presAssocID="{7385379C-07B9-4977-B745-5AA4B77D8BE7}" presName="quad4" presStyleLbl="node1" presStyleIdx="3" presStyleCnt="4">
        <dgm:presLayoutVars>
          <dgm:chMax val="0"/>
          <dgm:chPref val="0"/>
          <dgm:bulletEnabled val="1"/>
        </dgm:presLayoutVars>
      </dgm:prSet>
      <dgm:spPr/>
    </dgm:pt>
  </dgm:ptLst>
  <dgm:cxnLst>
    <dgm:cxn modelId="{F731FB03-3ED9-4077-A4F4-531432AC5006}" srcId="{7385379C-07B9-4977-B745-5AA4B77D8BE7}" destId="{2A0016BD-8E8B-4742-99B8-E76E9F9A75F0}" srcOrd="1" destOrd="0" parTransId="{FA1599A3-2775-4C01-8573-6F13A5014CDD}" sibTransId="{8A5EBAF5-2480-4D98-A738-2B9470D671A4}"/>
    <dgm:cxn modelId="{237CA914-2235-4D79-B088-CE4962B5AEDB}" type="presOf" srcId="{57867DEA-83EB-497C-835E-D365AEAFCE24}" destId="{4E540D05-E146-4861-976C-E99330CBBE20}" srcOrd="0" destOrd="0" presId="urn:microsoft.com/office/officeart/2005/8/layout/matrix3"/>
    <dgm:cxn modelId="{44202878-6885-4980-AF4D-3D193CCC7219}" type="presOf" srcId="{9B7B2633-0728-4A00-AF25-7C8DEA0C83C0}" destId="{1D198889-9266-44D0-A4D4-68341F6726A3}" srcOrd="0" destOrd="0" presId="urn:microsoft.com/office/officeart/2005/8/layout/matrix3"/>
    <dgm:cxn modelId="{3E8F8578-D48D-4ADA-AB1D-EFED669DA005}" srcId="{7385379C-07B9-4977-B745-5AA4B77D8BE7}" destId="{57867DEA-83EB-497C-835E-D365AEAFCE24}" srcOrd="2" destOrd="0" parTransId="{DED7C9E8-2EFF-43D7-8931-9FAEEB407196}" sibTransId="{10573A5F-BC14-4191-BCB3-A7D8335DF58D}"/>
    <dgm:cxn modelId="{DC4BBC83-DE8C-4889-A979-7E30D2001752}" srcId="{7385379C-07B9-4977-B745-5AA4B77D8BE7}" destId="{9B7B2633-0728-4A00-AF25-7C8DEA0C83C0}" srcOrd="0" destOrd="0" parTransId="{3565558B-D7B5-4511-89F2-CFFEFDA86EFE}" sibTransId="{444CD6CD-A130-46AD-9DE9-14F2882C668D}"/>
    <dgm:cxn modelId="{023CA0A5-4D90-4F37-B8A7-18CB11FB330D}" srcId="{7385379C-07B9-4977-B745-5AA4B77D8BE7}" destId="{08C4C9C5-6F5A-4D91-9492-BC69FE6BC1AE}" srcOrd="3" destOrd="0" parTransId="{836C57EC-4BFD-4CB3-8034-C46C3A72D429}" sibTransId="{EF7D8182-FB09-4AF8-825C-460365C3AA39}"/>
    <dgm:cxn modelId="{711AA7BF-118B-497A-9585-1C19A50D5739}" type="presOf" srcId="{08C4C9C5-6F5A-4D91-9492-BC69FE6BC1AE}" destId="{D822FAB7-AEED-40EB-905F-78A6F7247A19}" srcOrd="0" destOrd="0" presId="urn:microsoft.com/office/officeart/2005/8/layout/matrix3"/>
    <dgm:cxn modelId="{D68F78C1-2F55-4DFE-B49A-C77DFF581810}" type="presOf" srcId="{2A0016BD-8E8B-4742-99B8-E76E9F9A75F0}" destId="{EFC071AF-05C2-462F-9AD6-83957E58E738}" srcOrd="0" destOrd="0" presId="urn:microsoft.com/office/officeart/2005/8/layout/matrix3"/>
    <dgm:cxn modelId="{3B85DCDA-36BE-4E85-99BA-C24BACFAF676}" type="presOf" srcId="{7385379C-07B9-4977-B745-5AA4B77D8BE7}" destId="{793AD563-0EE2-47EC-B9EE-F23C730C6FD7}" srcOrd="0" destOrd="0" presId="urn:microsoft.com/office/officeart/2005/8/layout/matrix3"/>
    <dgm:cxn modelId="{9D04EF31-7625-4EA7-B26A-FE2525415B9F}" type="presParOf" srcId="{793AD563-0EE2-47EC-B9EE-F23C730C6FD7}" destId="{535E34C8-5BE9-460A-BF7E-0121B548A54D}" srcOrd="0" destOrd="0" presId="urn:microsoft.com/office/officeart/2005/8/layout/matrix3"/>
    <dgm:cxn modelId="{7ADC8B92-1198-4B5B-A06E-8C74AF1191DB}" type="presParOf" srcId="{793AD563-0EE2-47EC-B9EE-F23C730C6FD7}" destId="{1D198889-9266-44D0-A4D4-68341F6726A3}" srcOrd="1" destOrd="0" presId="urn:microsoft.com/office/officeart/2005/8/layout/matrix3"/>
    <dgm:cxn modelId="{E4C84581-A2BD-4079-8BB6-EC854D040E4F}" type="presParOf" srcId="{793AD563-0EE2-47EC-B9EE-F23C730C6FD7}" destId="{EFC071AF-05C2-462F-9AD6-83957E58E738}" srcOrd="2" destOrd="0" presId="urn:microsoft.com/office/officeart/2005/8/layout/matrix3"/>
    <dgm:cxn modelId="{F0DD58C4-CD6A-47E8-83AF-6BE82933C5FF}" type="presParOf" srcId="{793AD563-0EE2-47EC-B9EE-F23C730C6FD7}" destId="{4E540D05-E146-4861-976C-E99330CBBE20}" srcOrd="3" destOrd="0" presId="urn:microsoft.com/office/officeart/2005/8/layout/matrix3"/>
    <dgm:cxn modelId="{6AB8F740-E21C-490B-A3EA-1BE2FC872BEC}" type="presParOf" srcId="{793AD563-0EE2-47EC-B9EE-F23C730C6FD7}" destId="{D822FAB7-AEED-40EB-905F-78A6F7247A1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E34C8-5BE9-460A-BF7E-0121B548A54D}">
      <dsp:nvSpPr>
        <dsp:cNvPr id="0" name=""/>
        <dsp:cNvSpPr/>
      </dsp:nvSpPr>
      <dsp:spPr>
        <a:xfrm>
          <a:off x="3082131"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98889-9266-44D0-A4D4-68341F6726A3}">
      <dsp:nvSpPr>
        <dsp:cNvPr id="0" name=""/>
        <dsp:cNvSpPr/>
      </dsp:nvSpPr>
      <dsp:spPr>
        <a:xfrm>
          <a:off x="3495508"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Attention </a:t>
          </a:r>
        </a:p>
      </dsp:txBody>
      <dsp:txXfrm>
        <a:off x="3578350" y="496219"/>
        <a:ext cx="1531337" cy="1531337"/>
      </dsp:txXfrm>
    </dsp:sp>
    <dsp:sp modelId="{EFC071AF-05C2-462F-9AD6-83957E58E738}">
      <dsp:nvSpPr>
        <dsp:cNvPr id="0" name=""/>
        <dsp:cNvSpPr/>
      </dsp:nvSpPr>
      <dsp:spPr>
        <a:xfrm>
          <a:off x="53230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Interest </a:t>
          </a:r>
        </a:p>
      </dsp:txBody>
      <dsp:txXfrm>
        <a:off x="5405912" y="496219"/>
        <a:ext cx="1531337" cy="1531337"/>
      </dsp:txXfrm>
    </dsp:sp>
    <dsp:sp modelId="{4E540D05-E146-4861-976C-E99330CBBE20}">
      <dsp:nvSpPr>
        <dsp:cNvPr id="0" name=""/>
        <dsp:cNvSpPr/>
      </dsp:nvSpPr>
      <dsp:spPr>
        <a:xfrm>
          <a:off x="34955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Desire </a:t>
          </a:r>
        </a:p>
      </dsp:txBody>
      <dsp:txXfrm>
        <a:off x="3578350" y="2323781"/>
        <a:ext cx="1531337" cy="1531337"/>
      </dsp:txXfrm>
    </dsp:sp>
    <dsp:sp modelId="{D822FAB7-AEED-40EB-905F-78A6F7247A19}">
      <dsp:nvSpPr>
        <dsp:cNvPr id="0" name=""/>
        <dsp:cNvSpPr/>
      </dsp:nvSpPr>
      <dsp:spPr>
        <a:xfrm>
          <a:off x="53230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Action </a:t>
          </a:r>
        </a:p>
      </dsp:txBody>
      <dsp:txXfrm>
        <a:off x="5405912" y="2323781"/>
        <a:ext cx="1531337" cy="153133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97043-FC59-4E79-A3B6-E27557991424}"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97409-EE2C-45E2-80EA-ECDFE69860F1}" type="slidenum">
              <a:rPr lang="en-US" smtClean="0"/>
              <a:t>‹#›</a:t>
            </a:fld>
            <a:endParaRPr lang="en-US"/>
          </a:p>
        </p:txBody>
      </p:sp>
    </p:spTree>
    <p:extLst>
      <p:ext uri="{BB962C8B-B14F-4D97-AF65-F5344CB8AC3E}">
        <p14:creationId xmlns:p14="http://schemas.microsoft.com/office/powerpoint/2010/main" val="172437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AF00-21B2-CA64-E116-2A35DB62E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567DC-E6EE-1F17-ABA2-79929D7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28358-500E-2576-0C5F-3146EF50D43D}"/>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C7FFBA92-30DA-3426-A3C2-650D32712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48502-2BB3-3168-A3D6-AE649E554D53}"/>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85237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58E8-92A9-7152-3A1A-EFECE4B2F5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FD3C7-5432-5C66-2D52-B5E441C8D2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3B47B-8D54-0408-27B1-8545B80A9AFA}"/>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9763D493-2663-570C-05DA-631CD2112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BAC06-3F61-F334-2B97-EE893C307CA1}"/>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7900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24D8B0-0D81-A912-D0B2-B2B205A581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A7C5BE-2EED-0870-EE53-10342E98B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1F833-5FCE-8E37-C115-777436FC1731}"/>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4132041A-0878-4214-FF0C-795C28D66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B7A14-1323-ECFD-B7D6-3AD9E2224D95}"/>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226137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321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05481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36052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03020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9373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63602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40568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5248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162D-91BE-3794-05D0-38DD859B5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8EE9A-4F72-B7E4-2378-1A5990ECA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C0F06-7E2F-BFF8-48C5-721B1D191814}"/>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3FAB49DD-E269-9419-3FB6-CBBA2C35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2456DE-7A50-CA05-91D5-2A6948976A4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827719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65465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52890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8277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E2-0937-A16A-2F33-4EA8AD10C5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9DC4AC-2962-D6E0-7859-E111BA160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CE48D-86E3-9477-272F-745F7A4C28A6}"/>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8D7ECE14-43F7-FD09-AD96-2EEB9AFA0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48789-F943-BDEA-61CC-D7E42D534E0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0519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FBBF-E18B-861A-5B10-F18664A35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F0825-2ECE-0416-B0CF-234BCD425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ED2F89-3E5A-58AE-C2BF-B1F0B3262C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AA481-9584-A610-B092-8B29D2DE4D6A}"/>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6" name="Footer Placeholder 5">
            <a:extLst>
              <a:ext uri="{FF2B5EF4-FFF2-40B4-BE49-F238E27FC236}">
                <a16:creationId xmlns:a16="http://schemas.microsoft.com/office/drawing/2014/main" id="{8D210F35-CBB0-1273-C985-6CB5C758C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97F1C-5E4E-6746-E28B-4931BBE7D19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13445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056E-78E8-4118-FC6B-9023C8AB24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17D9E-5A6B-672B-5E57-9EA5585E1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D0D05D-7981-1C1D-73A9-D0B2E112B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4469DC-C1B9-8204-4697-8B9AB0DCF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68C8-6F13-0B00-2683-4C893527C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FF2B08-5159-0C3E-0BA0-30D97E7FF9FA}"/>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8" name="Footer Placeholder 7">
            <a:extLst>
              <a:ext uri="{FF2B5EF4-FFF2-40B4-BE49-F238E27FC236}">
                <a16:creationId xmlns:a16="http://schemas.microsoft.com/office/drawing/2014/main" id="{CFBE8A4F-B9D6-64F3-1B28-3F3F9F7A3E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D3705-A8AB-3B98-430B-B56E76BD46B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3788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BA75-A40B-9643-7043-52587827D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DA183-D72B-B220-CB6B-B8FDD1C44A83}"/>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4" name="Footer Placeholder 3">
            <a:extLst>
              <a:ext uri="{FF2B5EF4-FFF2-40B4-BE49-F238E27FC236}">
                <a16:creationId xmlns:a16="http://schemas.microsoft.com/office/drawing/2014/main" id="{70A368A7-D003-BC97-949E-38376A17E4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F5BD23-15A6-B3B0-4714-1EE3C8E8B4DE}"/>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146839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7607B-6EC4-8DBC-9C68-5B4C8CF95358}"/>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3" name="Footer Placeholder 2">
            <a:extLst>
              <a:ext uri="{FF2B5EF4-FFF2-40B4-BE49-F238E27FC236}">
                <a16:creationId xmlns:a16="http://schemas.microsoft.com/office/drawing/2014/main" id="{87AB3D52-8D0E-7AE5-00CB-06109BE27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8414D0-15F2-90C2-8EEF-E4C2F931DF6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435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77F7-00E7-5B92-0E96-801CA7C09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93447A-413C-322E-BB0D-7B41D5E08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8F195-25BD-E72A-3C77-9B1292A3C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6AECA-3432-1312-4428-2028A21CA7B9}"/>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6" name="Footer Placeholder 5">
            <a:extLst>
              <a:ext uri="{FF2B5EF4-FFF2-40B4-BE49-F238E27FC236}">
                <a16:creationId xmlns:a16="http://schemas.microsoft.com/office/drawing/2014/main" id="{3144186E-295F-F43E-EDD9-43932F377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A50-2930-B655-0C20-FD43E268D1F6}"/>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9393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8D41-6C3D-1142-E947-F8F33FA6C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9D7F09-0435-4AAF-6B91-76DECF22C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FA954A-C877-ED0D-79D5-E21872765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D16D6-18B6-D384-BD73-8164A0E80832}"/>
              </a:ext>
            </a:extLst>
          </p:cNvPr>
          <p:cNvSpPr>
            <a:spLocks noGrp="1"/>
          </p:cNvSpPr>
          <p:nvPr>
            <p:ph type="dt" sz="half" idx="10"/>
          </p:nvPr>
        </p:nvSpPr>
        <p:spPr/>
        <p:txBody>
          <a:bodyPr/>
          <a:lstStyle/>
          <a:p>
            <a:fld id="{384C266A-8E69-48B3-A026-0536644E9D7A}" type="datetimeFigureOut">
              <a:rPr lang="en-US" smtClean="0"/>
              <a:t>4/14/2023</a:t>
            </a:fld>
            <a:endParaRPr lang="en-US"/>
          </a:p>
        </p:txBody>
      </p:sp>
      <p:sp>
        <p:nvSpPr>
          <p:cNvPr id="6" name="Footer Placeholder 5">
            <a:extLst>
              <a:ext uri="{FF2B5EF4-FFF2-40B4-BE49-F238E27FC236}">
                <a16:creationId xmlns:a16="http://schemas.microsoft.com/office/drawing/2014/main" id="{44EF0B94-2230-D1C7-BE6B-41E97E2BF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99BDC2-9E15-8B6A-0D59-E3FB7375E6E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68803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058FD-B9FE-7D7C-096A-7F7F9D4F6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DC90F9-32A6-FEDD-25BC-E8574F350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3D7BC-C5A6-1761-818D-585C3F5EE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C266A-8E69-48B3-A026-0536644E9D7A}" type="datetimeFigureOut">
              <a:rPr lang="en-US" smtClean="0"/>
              <a:t>4/14/2023</a:t>
            </a:fld>
            <a:endParaRPr lang="en-US"/>
          </a:p>
        </p:txBody>
      </p:sp>
      <p:sp>
        <p:nvSpPr>
          <p:cNvPr id="5" name="Footer Placeholder 4">
            <a:extLst>
              <a:ext uri="{FF2B5EF4-FFF2-40B4-BE49-F238E27FC236}">
                <a16:creationId xmlns:a16="http://schemas.microsoft.com/office/drawing/2014/main" id="{945B0276-B9B7-2724-9AE5-E2273D7A24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247EA7-601C-644D-6183-928837EE4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679EC-C5CC-4973-90B4-F75833B3AF6E}" type="slidenum">
              <a:rPr lang="en-US" smtClean="0"/>
              <a:t>‹#›</a:t>
            </a:fld>
            <a:endParaRPr lang="en-US"/>
          </a:p>
        </p:txBody>
      </p:sp>
    </p:spTree>
    <p:extLst>
      <p:ext uri="{BB962C8B-B14F-4D97-AF65-F5344CB8AC3E}">
        <p14:creationId xmlns:p14="http://schemas.microsoft.com/office/powerpoint/2010/main" val="41317864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4/14/2023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503527"/>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ceswoodstock.org/job_search/resumeaction.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orefeous.deviantart.com/art/cover-letter-179850409"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www.linkedin.com/"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areerplan.commons.gc.cuny.edu/blog/job-interview-benefit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org/details/01-clean-professional-creative-and-modern-resume-cv-curriculum-vitae-design-temp"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orkplace.stackexchange.com/questions/55369/borderless-resum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Pen placed on top of a signature line">
            <a:extLst>
              <a:ext uri="{FF2B5EF4-FFF2-40B4-BE49-F238E27FC236}">
                <a16:creationId xmlns:a16="http://schemas.microsoft.com/office/drawing/2014/main" id="{42485CE8-9CBC-492D-CA93-7124BEB2756E}"/>
              </a:ext>
            </a:extLst>
          </p:cNvPr>
          <p:cNvPicPr>
            <a:picLocks noChangeAspect="1"/>
          </p:cNvPicPr>
          <p:nvPr/>
        </p:nvPicPr>
        <p:blipFill rotWithShape="1">
          <a:blip r:embed="rId2"/>
          <a:srcRect l="23411" r="8" b="9098"/>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b="1" dirty="0">
                <a:ea typeface="+mj-lt"/>
                <a:cs typeface="+mj-lt"/>
              </a:rPr>
              <a:t>Résumé</a:t>
            </a:r>
            <a:br>
              <a:rPr lang="en-US" sz="4800" b="1" dirty="0">
                <a:ea typeface="+mj-lt"/>
                <a:cs typeface="+mj-lt"/>
              </a:rPr>
            </a:br>
            <a:r>
              <a:rPr lang="en-US" sz="4800" b="1" dirty="0">
                <a:ea typeface="+mj-lt"/>
                <a:cs typeface="+mj-lt"/>
              </a:rPr>
              <a:t>&amp; </a:t>
            </a:r>
            <a:br>
              <a:rPr lang="en-US" sz="4800" b="1" dirty="0"/>
            </a:br>
            <a:r>
              <a:rPr lang="en-US" sz="4800" b="1" dirty="0">
                <a:ea typeface="+mj-lt"/>
                <a:cs typeface="+mj-lt"/>
              </a:rPr>
              <a:t>Cover Letter</a:t>
            </a:r>
            <a:endParaRPr lang="en-US" sz="4800" b="1">
              <a:cs typeface="Calibri Light"/>
            </a:endParaRPr>
          </a:p>
        </p:txBody>
      </p:sp>
      <p:sp>
        <p:nvSpPr>
          <p:cNvPr id="3" name="Subtitle 2"/>
          <p:cNvSpPr>
            <a:spLocks noGrp="1"/>
          </p:cNvSpPr>
          <p:nvPr>
            <p:ph type="subTitle" idx="1"/>
          </p:nvPr>
        </p:nvSpPr>
        <p:spPr>
          <a:xfrm>
            <a:off x="477980" y="4872922"/>
            <a:ext cx="4023359" cy="1208141"/>
          </a:xfrm>
        </p:spPr>
        <p:txBody>
          <a:bodyPr>
            <a:normAutofit/>
          </a:bodyPr>
          <a:lstStyle/>
          <a:p>
            <a:pPr lvl="0" algn="l"/>
            <a:r>
              <a:rPr lang="en-US" sz="2000"/>
              <a:t>Session V:  Career Exploration</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AD08E598-607E-4949-1E72-0D55583E3200}"/>
              </a:ext>
            </a:extLst>
          </p:cNvPr>
          <p:cNvPicPr>
            <a:picLocks noChangeAspect="1"/>
          </p:cNvPicPr>
          <p:nvPr/>
        </p:nvPicPr>
        <p:blipFill>
          <a:blip r:embed="rId3"/>
          <a:stretch>
            <a:fillRect/>
          </a:stretch>
        </p:blipFill>
        <p:spPr>
          <a:xfrm>
            <a:off x="1259457" y="-94991"/>
            <a:ext cx="2084682" cy="1044637"/>
          </a:xfrm>
          <a:prstGeom prst="rect">
            <a:avLst/>
          </a:prstGeom>
        </p:spPr>
      </p:pic>
    </p:spTree>
    <p:extLst>
      <p:ext uri="{BB962C8B-B14F-4D97-AF65-F5344CB8AC3E}">
        <p14:creationId xmlns:p14="http://schemas.microsoft.com/office/powerpoint/2010/main" val="30513173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98BA-E865-1703-230D-9F81F773BCE4}"/>
              </a:ext>
            </a:extLst>
          </p:cNvPr>
          <p:cNvSpPr>
            <a:spLocks noGrp="1"/>
          </p:cNvSpPr>
          <p:nvPr>
            <p:ph type="title"/>
          </p:nvPr>
        </p:nvSpPr>
        <p:spPr/>
        <p:txBody>
          <a:bodyPr>
            <a:normAutofit/>
          </a:bodyPr>
          <a:lstStyle/>
          <a:p>
            <a:r>
              <a:rPr lang="en-US" b="1" dirty="0">
                <a:ea typeface="+mj-lt"/>
                <a:cs typeface="+mj-lt"/>
              </a:rPr>
              <a:t>Elements of Your Successful Résumé </a:t>
            </a:r>
            <a:endParaRPr lang="en-US" b="1">
              <a:cs typeface="Calibri Light"/>
            </a:endParaRPr>
          </a:p>
        </p:txBody>
      </p:sp>
      <p:sp>
        <p:nvSpPr>
          <p:cNvPr id="3" name="Text Placeholder 2">
            <a:extLst>
              <a:ext uri="{FF2B5EF4-FFF2-40B4-BE49-F238E27FC236}">
                <a16:creationId xmlns:a16="http://schemas.microsoft.com/office/drawing/2014/main" id="{60514E6A-EBC2-9C38-0983-B53C0D45A787}"/>
              </a:ext>
            </a:extLst>
          </p:cNvPr>
          <p:cNvSpPr>
            <a:spLocks noGrp="1"/>
          </p:cNvSpPr>
          <p:nvPr>
            <p:ph type="body" idx="1"/>
          </p:nvPr>
        </p:nvSpPr>
        <p:spPr>
          <a:xfrm>
            <a:off x="839788" y="1690570"/>
            <a:ext cx="2984676" cy="635764"/>
          </a:xfrm>
        </p:spPr>
        <p:txBody>
          <a:bodyPr>
            <a:normAutofit lnSpcReduction="10000"/>
          </a:bodyPr>
          <a:lstStyle/>
          <a:p>
            <a:r>
              <a:rPr lang="en-US" dirty="0">
                <a:ea typeface="+mn-lt"/>
                <a:cs typeface="+mn-lt"/>
              </a:rPr>
              <a:t>Experience</a:t>
            </a:r>
          </a:p>
        </p:txBody>
      </p:sp>
      <p:sp>
        <p:nvSpPr>
          <p:cNvPr id="4" name="Content Placeholder 3">
            <a:extLst>
              <a:ext uri="{FF2B5EF4-FFF2-40B4-BE49-F238E27FC236}">
                <a16:creationId xmlns:a16="http://schemas.microsoft.com/office/drawing/2014/main" id="{721268B2-A6B8-F498-51DF-289A43CF2212}"/>
              </a:ext>
            </a:extLst>
          </p:cNvPr>
          <p:cNvSpPr>
            <a:spLocks noGrp="1"/>
          </p:cNvSpPr>
          <p:nvPr>
            <p:ph sz="half" idx="2"/>
          </p:nvPr>
        </p:nvSpPr>
        <p:spPr>
          <a:xfrm>
            <a:off x="839788" y="2505075"/>
            <a:ext cx="3346240" cy="3684588"/>
          </a:xfrm>
        </p:spPr>
        <p:txBody>
          <a:bodyPr vert="horz" lIns="91440" tIns="45720" rIns="91440" bIns="45720" rtlCol="0" anchor="t">
            <a:normAutofit fontScale="55000" lnSpcReduction="20000"/>
          </a:bodyPr>
          <a:lstStyle/>
          <a:p>
            <a:pPr>
              <a:lnSpc>
                <a:spcPct val="160000"/>
              </a:lnSpc>
            </a:pPr>
            <a:r>
              <a:rPr lang="en-US" dirty="0">
                <a:ea typeface="+mn-lt"/>
                <a:cs typeface="+mn-lt"/>
              </a:rPr>
              <a:t>Dates of employment</a:t>
            </a:r>
            <a:endParaRPr lang="en-US"/>
          </a:p>
          <a:p>
            <a:pPr>
              <a:lnSpc>
                <a:spcPct val="160000"/>
              </a:lnSpc>
            </a:pPr>
            <a:r>
              <a:rPr lang="en-US" dirty="0">
                <a:ea typeface="+mn-lt"/>
                <a:cs typeface="+mn-lt"/>
              </a:rPr>
              <a:t>Job title</a:t>
            </a:r>
            <a:endParaRPr lang="en-US" dirty="0">
              <a:cs typeface="Calibri" panose="020F0502020204030204"/>
            </a:endParaRPr>
          </a:p>
          <a:p>
            <a:pPr>
              <a:lnSpc>
                <a:spcPct val="160000"/>
              </a:lnSpc>
            </a:pPr>
            <a:r>
              <a:rPr lang="en-US" dirty="0">
                <a:ea typeface="+mn-lt"/>
                <a:cs typeface="+mn-lt"/>
              </a:rPr>
              <a:t>Employer</a:t>
            </a:r>
            <a:endParaRPr lang="en-US" dirty="0">
              <a:cs typeface="Calibri" panose="020F0502020204030204"/>
            </a:endParaRPr>
          </a:p>
          <a:p>
            <a:pPr>
              <a:lnSpc>
                <a:spcPct val="160000"/>
              </a:lnSpc>
            </a:pPr>
            <a:r>
              <a:rPr lang="en-US" dirty="0">
                <a:ea typeface="+mn-lt"/>
                <a:cs typeface="+mn-lt"/>
              </a:rPr>
              <a:t>Employer’s location</a:t>
            </a:r>
            <a:endParaRPr lang="en-US" dirty="0">
              <a:cs typeface="Calibri" panose="020F0502020204030204"/>
            </a:endParaRPr>
          </a:p>
          <a:p>
            <a:pPr>
              <a:lnSpc>
                <a:spcPct val="160000"/>
              </a:lnSpc>
            </a:pPr>
            <a:r>
              <a:rPr lang="en-US" dirty="0">
                <a:ea typeface="+mn-lt"/>
                <a:cs typeface="+mn-lt"/>
              </a:rPr>
              <a:t>Job responsibilities stated using action words and keywords</a:t>
            </a:r>
            <a:endParaRPr lang="en-US" dirty="0">
              <a:cs typeface="Calibri" panose="020F0502020204030204"/>
            </a:endParaRPr>
          </a:p>
        </p:txBody>
      </p:sp>
      <p:sp>
        <p:nvSpPr>
          <p:cNvPr id="5" name="Text Placeholder 4">
            <a:extLst>
              <a:ext uri="{FF2B5EF4-FFF2-40B4-BE49-F238E27FC236}">
                <a16:creationId xmlns:a16="http://schemas.microsoft.com/office/drawing/2014/main" id="{76697B50-7218-C28E-A513-4AE494A6CAB6}"/>
              </a:ext>
            </a:extLst>
          </p:cNvPr>
          <p:cNvSpPr>
            <a:spLocks noGrp="1"/>
          </p:cNvSpPr>
          <p:nvPr>
            <p:ph type="body" sz="quarter" idx="3"/>
          </p:nvPr>
        </p:nvSpPr>
        <p:spPr>
          <a:xfrm>
            <a:off x="4418162" y="1594899"/>
            <a:ext cx="2839679" cy="823912"/>
          </a:xfrm>
        </p:spPr>
        <p:txBody>
          <a:bodyPr>
            <a:normAutofit lnSpcReduction="10000"/>
          </a:bodyPr>
          <a:lstStyle/>
          <a:p>
            <a:r>
              <a:rPr lang="en-US" dirty="0">
                <a:ea typeface="+mn-lt"/>
                <a:cs typeface="+mn-lt"/>
              </a:rPr>
              <a:t>Activities/Honors/</a:t>
            </a:r>
          </a:p>
          <a:p>
            <a:r>
              <a:rPr lang="en-US" dirty="0">
                <a:ea typeface="+mn-lt"/>
                <a:cs typeface="+mn-lt"/>
              </a:rPr>
              <a:t>Special Skills</a:t>
            </a:r>
            <a:endParaRPr lang="en-US" dirty="0">
              <a:cs typeface="Calibri"/>
            </a:endParaRPr>
          </a:p>
        </p:txBody>
      </p:sp>
      <p:sp>
        <p:nvSpPr>
          <p:cNvPr id="6" name="Content Placeholder 5">
            <a:extLst>
              <a:ext uri="{FF2B5EF4-FFF2-40B4-BE49-F238E27FC236}">
                <a16:creationId xmlns:a16="http://schemas.microsoft.com/office/drawing/2014/main" id="{C0B396E1-76CA-4943-1097-237FBF5E9787}"/>
              </a:ext>
            </a:extLst>
          </p:cNvPr>
          <p:cNvSpPr>
            <a:spLocks noGrp="1"/>
          </p:cNvSpPr>
          <p:nvPr>
            <p:ph sz="quarter" idx="4"/>
          </p:nvPr>
        </p:nvSpPr>
        <p:spPr>
          <a:xfrm>
            <a:off x="4504426" y="2505075"/>
            <a:ext cx="3342887" cy="3684588"/>
          </a:xfrm>
        </p:spPr>
        <p:txBody>
          <a:bodyPr vert="horz" lIns="91440" tIns="45720" rIns="91440" bIns="45720" rtlCol="0" anchor="t">
            <a:normAutofit fontScale="55000" lnSpcReduction="20000"/>
          </a:bodyPr>
          <a:lstStyle/>
          <a:p>
            <a:pPr>
              <a:lnSpc>
                <a:spcPct val="160000"/>
              </a:lnSpc>
            </a:pPr>
            <a:r>
              <a:rPr lang="en-US" dirty="0">
                <a:ea typeface="+mn-lt"/>
                <a:cs typeface="+mn-lt"/>
              </a:rPr>
              <a:t>Special skills</a:t>
            </a:r>
            <a:endParaRPr lang="en-US"/>
          </a:p>
          <a:p>
            <a:pPr>
              <a:lnSpc>
                <a:spcPct val="160000"/>
              </a:lnSpc>
            </a:pPr>
            <a:r>
              <a:rPr lang="en-US" dirty="0">
                <a:ea typeface="+mn-lt"/>
                <a:cs typeface="+mn-lt"/>
              </a:rPr>
              <a:t>Computer competence</a:t>
            </a:r>
            <a:endParaRPr lang="en-US" dirty="0">
              <a:cs typeface="Calibri" panose="020F0502020204030204"/>
            </a:endParaRPr>
          </a:p>
          <a:p>
            <a:pPr>
              <a:lnSpc>
                <a:spcPct val="160000"/>
              </a:lnSpc>
            </a:pPr>
            <a:r>
              <a:rPr lang="en-US" dirty="0">
                <a:ea typeface="+mn-lt"/>
                <a:cs typeface="+mn-lt"/>
              </a:rPr>
              <a:t>Community service</a:t>
            </a:r>
            <a:endParaRPr lang="en-US" dirty="0">
              <a:cs typeface="Calibri" panose="020F0502020204030204"/>
            </a:endParaRPr>
          </a:p>
          <a:p>
            <a:pPr>
              <a:lnSpc>
                <a:spcPct val="160000"/>
              </a:lnSpc>
            </a:pPr>
            <a:r>
              <a:rPr lang="en-US" dirty="0">
                <a:ea typeface="+mn-lt"/>
                <a:cs typeface="+mn-lt"/>
              </a:rPr>
              <a:t>Published works</a:t>
            </a:r>
            <a:endParaRPr lang="en-US" dirty="0">
              <a:cs typeface="Calibri" panose="020F0502020204030204"/>
            </a:endParaRPr>
          </a:p>
          <a:p>
            <a:pPr>
              <a:lnSpc>
                <a:spcPct val="160000"/>
              </a:lnSpc>
            </a:pPr>
            <a:r>
              <a:rPr lang="en-US" dirty="0">
                <a:ea typeface="+mn-lt"/>
                <a:cs typeface="+mn-lt"/>
              </a:rPr>
              <a:t>Public presentations</a:t>
            </a:r>
            <a:endParaRPr lang="en-US" dirty="0">
              <a:cs typeface="Calibri" panose="020F0502020204030204"/>
            </a:endParaRPr>
          </a:p>
          <a:p>
            <a:pPr>
              <a:lnSpc>
                <a:spcPct val="160000"/>
              </a:lnSpc>
            </a:pPr>
            <a:r>
              <a:rPr lang="en-US" dirty="0">
                <a:ea typeface="+mn-lt"/>
                <a:cs typeface="+mn-lt"/>
              </a:rPr>
              <a:t>Military service</a:t>
            </a:r>
            <a:endParaRPr lang="en-US" dirty="0">
              <a:cs typeface="Calibri" panose="020F0502020204030204"/>
            </a:endParaRPr>
          </a:p>
          <a:p>
            <a:pPr>
              <a:lnSpc>
                <a:spcPct val="160000"/>
              </a:lnSpc>
            </a:pPr>
            <a:r>
              <a:rPr lang="en-US" dirty="0">
                <a:ea typeface="+mn-lt"/>
                <a:cs typeface="+mn-lt"/>
              </a:rPr>
              <a:t>Organization memberships</a:t>
            </a:r>
            <a:endParaRPr lang="en-US" dirty="0">
              <a:cs typeface="Calibri" panose="020F0502020204030204"/>
            </a:endParaRPr>
          </a:p>
          <a:p>
            <a:pPr>
              <a:lnSpc>
                <a:spcPct val="160000"/>
              </a:lnSpc>
            </a:pPr>
            <a:r>
              <a:rPr lang="en-US" dirty="0">
                <a:ea typeface="+mn-lt"/>
                <a:cs typeface="+mn-lt"/>
              </a:rPr>
              <a:t>Special interests</a:t>
            </a:r>
            <a:endParaRPr lang="en-US" dirty="0">
              <a:cs typeface="Calibri" panose="020F0502020204030204"/>
            </a:endParaRPr>
          </a:p>
        </p:txBody>
      </p:sp>
      <p:sp>
        <p:nvSpPr>
          <p:cNvPr id="9" name="Content Placeholder 3">
            <a:extLst>
              <a:ext uri="{FF2B5EF4-FFF2-40B4-BE49-F238E27FC236}">
                <a16:creationId xmlns:a16="http://schemas.microsoft.com/office/drawing/2014/main" id="{36539A57-753F-FA19-54AE-681B04C001BE}"/>
              </a:ext>
            </a:extLst>
          </p:cNvPr>
          <p:cNvSpPr txBox="1">
            <a:spLocks/>
          </p:cNvSpPr>
          <p:nvPr/>
        </p:nvSpPr>
        <p:spPr>
          <a:xfrm>
            <a:off x="7840781" y="2844381"/>
            <a:ext cx="3863647" cy="368458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Characteristics</a:t>
            </a:r>
            <a:endParaRPr lang="en-US" dirty="0"/>
          </a:p>
          <a:p>
            <a:pPr marL="0" indent="0">
              <a:buNone/>
            </a:pPr>
            <a:r>
              <a:rPr lang="en-US" dirty="0">
                <a:ea typeface="+mn-lt"/>
                <a:cs typeface="+mn-lt"/>
              </a:rPr>
              <a:t>Positive</a:t>
            </a:r>
            <a:endParaRPr lang="en-US" dirty="0">
              <a:cs typeface="Calibri" panose="020F0502020204030204"/>
            </a:endParaRPr>
          </a:p>
          <a:p>
            <a:pPr marL="0" indent="0">
              <a:lnSpc>
                <a:spcPct val="170000"/>
              </a:lnSpc>
              <a:buNone/>
            </a:pPr>
            <a:r>
              <a:rPr lang="en-US" i="1" dirty="0">
                <a:ea typeface="+mn-lt"/>
                <a:cs typeface="+mn-lt"/>
              </a:rPr>
              <a:t>Related to prospective job and its requirements</a:t>
            </a:r>
            <a:endParaRPr lang="en-US" i="1">
              <a:cs typeface="Calibri" panose="020F0502020204030204"/>
            </a:endParaRPr>
          </a:p>
          <a:p>
            <a:pPr marL="0" indent="0">
              <a:lnSpc>
                <a:spcPct val="170000"/>
              </a:lnSpc>
              <a:buNone/>
            </a:pPr>
            <a:r>
              <a:rPr lang="en-US" i="1" dirty="0">
                <a:ea typeface="+mn-lt"/>
                <a:cs typeface="+mn-lt"/>
              </a:rPr>
              <a:t>Complete and easy-to-use contact information on a separate sheet of paper</a:t>
            </a:r>
            <a:endParaRPr lang="en-US" i="1" dirty="0">
              <a:cs typeface="Calibri" panose="020F0502020204030204"/>
            </a:endParaRPr>
          </a:p>
          <a:p>
            <a:r>
              <a:rPr lang="en-US" dirty="0">
                <a:ea typeface="+mn-lt"/>
                <a:cs typeface="+mn-lt"/>
              </a:rPr>
              <a:t>Who</a:t>
            </a:r>
            <a:endParaRPr lang="en-US" dirty="0"/>
          </a:p>
          <a:p>
            <a:pPr marL="0" indent="0">
              <a:buNone/>
            </a:pPr>
            <a:r>
              <a:rPr lang="en-US" i="1" dirty="0">
                <a:ea typeface="+mn-lt"/>
                <a:cs typeface="+mn-lt"/>
              </a:rPr>
              <a:t>Previous employers</a:t>
            </a:r>
            <a:endParaRPr lang="en-US" i="1">
              <a:cs typeface="Calibri" panose="020F0502020204030204"/>
            </a:endParaRPr>
          </a:p>
          <a:p>
            <a:pPr marL="0" indent="0">
              <a:buNone/>
            </a:pPr>
            <a:r>
              <a:rPr lang="en-US" i="1" dirty="0">
                <a:ea typeface="+mn-lt"/>
                <a:cs typeface="+mn-lt"/>
              </a:rPr>
              <a:t>Instructors (college or high school)</a:t>
            </a:r>
            <a:endParaRPr lang="en-US" i="1" dirty="0">
              <a:cs typeface="Calibri"/>
            </a:endParaRPr>
          </a:p>
          <a:p>
            <a:endParaRPr lang="en-US" dirty="0">
              <a:cs typeface="Calibri"/>
            </a:endParaRPr>
          </a:p>
        </p:txBody>
      </p:sp>
      <p:sp>
        <p:nvSpPr>
          <p:cNvPr id="11" name="Text Placeholder 2">
            <a:extLst>
              <a:ext uri="{FF2B5EF4-FFF2-40B4-BE49-F238E27FC236}">
                <a16:creationId xmlns:a16="http://schemas.microsoft.com/office/drawing/2014/main" id="{F6D3639A-37FE-AB99-6089-03F1B8841ED9}"/>
              </a:ext>
            </a:extLst>
          </p:cNvPr>
          <p:cNvSpPr txBox="1">
            <a:spLocks/>
          </p:cNvSpPr>
          <p:nvPr/>
        </p:nvSpPr>
        <p:spPr>
          <a:xfrm>
            <a:off x="7921364" y="1718544"/>
            <a:ext cx="4612158" cy="56050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ea typeface="+mn-lt"/>
                <a:cs typeface="+mn-lt"/>
              </a:rPr>
              <a:t>References</a:t>
            </a:r>
            <a:endParaRPr lang="en-US" dirty="0"/>
          </a:p>
        </p:txBody>
      </p:sp>
    </p:spTree>
    <p:extLst>
      <p:ext uri="{BB962C8B-B14F-4D97-AF65-F5344CB8AC3E}">
        <p14:creationId xmlns:p14="http://schemas.microsoft.com/office/powerpoint/2010/main" val="209100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7" name="Group 26">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p:cNvSpPr>
            <a:spLocks noGrp="1"/>
          </p:cNvSpPr>
          <p:nvPr>
            <p:ph type="title"/>
          </p:nvPr>
        </p:nvSpPr>
        <p:spPr>
          <a:xfrm>
            <a:off x="827088" y="1641752"/>
            <a:ext cx="2655887" cy="3213277"/>
          </a:xfrm>
        </p:spPr>
        <p:txBody>
          <a:bodyPr anchor="t">
            <a:normAutofit/>
          </a:bodyPr>
          <a:lstStyle/>
          <a:p>
            <a:r>
              <a:rPr lang="en-US" sz="4000" b="1"/>
              <a:t>Avoid</a:t>
            </a:r>
            <a:endParaRPr lang="en-US" sz="4000"/>
          </a:p>
        </p:txBody>
      </p:sp>
      <p:sp>
        <p:nvSpPr>
          <p:cNvPr id="3" name="Content Placeholder 2"/>
          <p:cNvSpPr>
            <a:spLocks noGrp="1"/>
          </p:cNvSpPr>
          <p:nvPr>
            <p:ph idx="1"/>
          </p:nvPr>
        </p:nvSpPr>
        <p:spPr>
          <a:xfrm>
            <a:off x="5232401" y="1721579"/>
            <a:ext cx="6140449" cy="3952648"/>
          </a:xfrm>
        </p:spPr>
        <p:txBody>
          <a:bodyPr vert="horz" lIns="91440" tIns="45720" rIns="91440" bIns="45720" rtlCol="0" anchor="t">
            <a:normAutofit/>
          </a:bodyPr>
          <a:lstStyle/>
          <a:p>
            <a:pPr>
              <a:lnSpc>
                <a:spcPct val="150000"/>
              </a:lnSpc>
              <a:buFont typeface="Arial" panose="05000000000000000000" pitchFamily="2" charset="2"/>
              <a:buChar char="•"/>
            </a:pPr>
            <a:r>
              <a:rPr lang="en-US" sz="2400" dirty="0">
                <a:solidFill>
                  <a:schemeClr val="tx1">
                    <a:alpha val="80000"/>
                  </a:schemeClr>
                </a:solidFill>
                <a:ea typeface="+mn-lt"/>
                <a:cs typeface="+mn-lt"/>
              </a:rPr>
              <a:t>Typos –spelling mistake </a:t>
            </a:r>
            <a:endParaRPr lang="en-US" sz="2400">
              <a:solidFill>
                <a:srgbClr val="FFFFFF">
                  <a:alpha val="80000"/>
                </a:srgb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Discrimination religion, politics, gender, marital status, color, race</a:t>
            </a:r>
            <a:endParaRPr lang="en-US" sz="2400" dirty="0">
              <a:solidFill>
                <a:schemeClr val="tx1">
                  <a:alpha val="80000"/>
                </a:scheme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Too much for the eyes</a:t>
            </a:r>
            <a:endParaRPr lang="en-US" sz="2400" dirty="0">
              <a:solidFill>
                <a:schemeClr val="tx1">
                  <a:alpha val="80000"/>
                </a:scheme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Sensitive/non job-related photos </a:t>
            </a:r>
            <a:endParaRPr lang="en-US" sz="2400">
              <a:solidFill>
                <a:srgbClr val="FFFFFF">
                  <a:alpha val="80000"/>
                </a:srgbClr>
              </a:solidFill>
              <a:cs typeface="Calibri" panose="020F0502020204030204"/>
            </a:endParaRPr>
          </a:p>
          <a:p>
            <a:pPr>
              <a:lnSpc>
                <a:spcPct val="150000"/>
              </a:lnSpc>
              <a:buFont typeface="Arial" panose="05000000000000000000" pitchFamily="2" charset="2"/>
              <a:buChar char="•"/>
            </a:pPr>
            <a:r>
              <a:rPr lang="en-US" sz="2400" dirty="0">
                <a:solidFill>
                  <a:schemeClr val="tx1">
                    <a:alpha val="80000"/>
                  </a:schemeClr>
                </a:solidFill>
                <a:ea typeface="+mn-lt"/>
                <a:cs typeface="+mn-lt"/>
              </a:rPr>
              <a:t>Abbreviations.</a:t>
            </a:r>
            <a:endParaRPr lang="en-US" sz="2400" dirty="0">
              <a:solidFill>
                <a:srgbClr val="FFFFFF">
                  <a:alpha val="80000"/>
                </a:srgbClr>
              </a:solidFill>
              <a:ea typeface="+mn-lt"/>
              <a:cs typeface="+mn-lt"/>
            </a:endParaRPr>
          </a:p>
        </p:txBody>
      </p:sp>
    </p:spTree>
    <p:extLst>
      <p:ext uri="{BB962C8B-B14F-4D97-AF65-F5344CB8AC3E}">
        <p14:creationId xmlns:p14="http://schemas.microsoft.com/office/powerpoint/2010/main" val="1488238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DFD2F-659E-BAD0-880A-31FBBA245832}"/>
              </a:ext>
            </a:extLst>
          </p:cNvPr>
          <p:cNvSpPr>
            <a:spLocks noGrp="1"/>
          </p:cNvSpPr>
          <p:nvPr>
            <p:ph type="title"/>
          </p:nvPr>
        </p:nvSpPr>
        <p:spPr>
          <a:xfrm>
            <a:off x="1115568" y="548640"/>
            <a:ext cx="10168128" cy="1179576"/>
          </a:xfrm>
        </p:spPr>
        <p:txBody>
          <a:bodyPr>
            <a:normAutofit/>
          </a:bodyPr>
          <a:lstStyle/>
          <a:p>
            <a:r>
              <a:rPr lang="en-US" sz="4000" b="1" dirty="0">
                <a:ea typeface="+mj-lt"/>
                <a:cs typeface="+mj-lt"/>
              </a:rPr>
              <a:t>Refining Your Résumé</a:t>
            </a:r>
            <a:endParaRPr lang="en-US" sz="4000" b="1" dirty="0">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CE134F-466C-9668-2AE0-EE08758C7E1D}"/>
              </a:ext>
            </a:extLst>
          </p:cNvPr>
          <p:cNvSpPr>
            <a:spLocks noGrp="1"/>
          </p:cNvSpPr>
          <p:nvPr>
            <p:ph idx="1"/>
          </p:nvPr>
        </p:nvSpPr>
        <p:spPr>
          <a:xfrm>
            <a:off x="1115568" y="2481943"/>
            <a:ext cx="10168128" cy="3695020"/>
          </a:xfrm>
        </p:spPr>
        <p:txBody>
          <a:bodyPr vert="horz" lIns="91440" tIns="45720" rIns="91440" bIns="45720" rtlCol="0">
            <a:normAutofit/>
          </a:bodyPr>
          <a:lstStyle/>
          <a:p>
            <a:r>
              <a:rPr lang="en-US" sz="2200">
                <a:ea typeface="+mn-lt"/>
                <a:cs typeface="+mn-lt"/>
              </a:rPr>
              <a:t>Print on light-colored paper with a laser printer.</a:t>
            </a:r>
            <a:endParaRPr lang="en-US" sz="2200">
              <a:cs typeface="Calibri" panose="020F0502020204030204"/>
            </a:endParaRPr>
          </a:p>
          <a:p>
            <a:r>
              <a:rPr lang="en-US" sz="2200">
                <a:ea typeface="+mn-lt"/>
                <a:cs typeface="+mn-lt"/>
              </a:rPr>
              <a:t>Arrange information simply but attractively.</a:t>
            </a:r>
            <a:endParaRPr lang="en-US" sz="2200"/>
          </a:p>
          <a:p>
            <a:r>
              <a:rPr lang="en-US" sz="2200">
                <a:ea typeface="+mn-lt"/>
                <a:cs typeface="+mn-lt"/>
              </a:rPr>
              <a:t>Use action verbs and strong phrases.</a:t>
            </a:r>
            <a:endParaRPr lang="en-US" sz="2200"/>
          </a:p>
          <a:p>
            <a:r>
              <a:rPr lang="en-US" sz="2200">
                <a:ea typeface="+mn-lt"/>
                <a:cs typeface="+mn-lt"/>
              </a:rPr>
              <a:t>Show a clear match between qualifications and job requirements.</a:t>
            </a:r>
            <a:endParaRPr lang="en-US" sz="2200"/>
          </a:p>
          <a:p>
            <a:r>
              <a:rPr lang="en-US" sz="2200">
                <a:ea typeface="+mn-lt"/>
                <a:cs typeface="+mn-lt"/>
              </a:rPr>
              <a:t>Ask for a peer review.</a:t>
            </a:r>
            <a:endParaRPr lang="en-US" sz="2200"/>
          </a:p>
          <a:p>
            <a:r>
              <a:rPr lang="en-US" sz="2200">
                <a:ea typeface="+mn-lt"/>
                <a:cs typeface="+mn-lt"/>
              </a:rPr>
              <a:t>Proofread carefully.</a:t>
            </a:r>
            <a:endParaRPr lang="en-US" sz="2200"/>
          </a:p>
          <a:p>
            <a:r>
              <a:rPr lang="en-US" sz="2200">
                <a:ea typeface="+mn-lt"/>
                <a:cs typeface="+mn-lt"/>
              </a:rPr>
              <a:t>Use a Summary of Qualifications to highlight accomplishments.</a:t>
            </a:r>
            <a:endParaRPr lang="en-US" sz="2200"/>
          </a:p>
        </p:txBody>
      </p:sp>
    </p:spTree>
    <p:extLst>
      <p:ext uri="{BB962C8B-B14F-4D97-AF65-F5344CB8AC3E}">
        <p14:creationId xmlns:p14="http://schemas.microsoft.com/office/powerpoint/2010/main" val="318859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2963" y="1238080"/>
            <a:ext cx="9849751" cy="1349671"/>
          </a:xfrm>
        </p:spPr>
        <p:txBody>
          <a:bodyPr anchor="b">
            <a:normAutofit/>
          </a:bodyPr>
          <a:lstStyle/>
          <a:p>
            <a:r>
              <a:rPr lang="en-US" sz="4200" b="1"/>
              <a:t>Résumé Contents and Structure</a:t>
            </a:r>
            <a:br>
              <a:rPr lang="en-US" sz="4200" b="1"/>
            </a:br>
            <a:endParaRPr lang="en-US" sz="4200"/>
          </a:p>
        </p:txBody>
      </p:sp>
      <p:sp>
        <p:nvSpPr>
          <p:cNvPr id="3" name="Content Placeholder 2"/>
          <p:cNvSpPr>
            <a:spLocks noGrp="1"/>
          </p:cNvSpPr>
          <p:nvPr>
            <p:ph idx="1"/>
          </p:nvPr>
        </p:nvSpPr>
        <p:spPr>
          <a:xfrm>
            <a:off x="1280012" y="2029401"/>
            <a:ext cx="9849751" cy="3905680"/>
          </a:xfrm>
        </p:spPr>
        <p:txBody>
          <a:bodyPr anchor="ctr">
            <a:normAutofit/>
          </a:bodyPr>
          <a:lstStyle/>
          <a:p>
            <a:pPr marL="457200" indent="-457200" fontAlgn="base">
              <a:buFont typeface="+mj-lt"/>
              <a:buAutoNum type="arabicPeriod"/>
            </a:pPr>
            <a:r>
              <a:rPr lang="en-US" sz="1600" b="1" dirty="0"/>
              <a:t>Your contact information</a:t>
            </a:r>
            <a:r>
              <a:rPr lang="en-US" sz="1600" dirty="0"/>
              <a:t>: name, address, phone number, professional email address</a:t>
            </a:r>
            <a:endParaRPr lang="en-US" sz="1600" dirty="0">
              <a:cs typeface="Calibri"/>
            </a:endParaRPr>
          </a:p>
          <a:p>
            <a:pPr marL="457200" indent="-457200" fontAlgn="base">
              <a:buFont typeface="+mj-lt"/>
              <a:buAutoNum type="arabicPeriod"/>
            </a:pPr>
            <a:r>
              <a:rPr lang="en-US" sz="1600" b="1" dirty="0"/>
              <a:t>A summary of your skills</a:t>
            </a:r>
            <a:r>
              <a:rPr lang="en-US" sz="1600" dirty="0"/>
              <a:t>: 5–10 skills you have gained in your field; you can list hard skills as well as soft skills (refer to the Professional Skill Building topic in this course)</a:t>
            </a:r>
            <a:endParaRPr lang="en-US" sz="1600" dirty="0">
              <a:cs typeface="Calibri"/>
            </a:endParaRPr>
          </a:p>
          <a:p>
            <a:pPr marL="457200" indent="-457200" fontAlgn="base">
              <a:buFont typeface="+mj-lt"/>
              <a:buAutoNum type="arabicPeriod"/>
            </a:pPr>
            <a:r>
              <a:rPr lang="en-US" sz="1600" b="1" dirty="0"/>
              <a:t>Work experience</a:t>
            </a:r>
            <a:r>
              <a:rPr lang="en-US" sz="1600" dirty="0"/>
              <a:t>: depending on the résumé format you choose, you may list your most recent job first; include the title of the position, employer’s name, location, employment dates (beginning, ending)</a:t>
            </a:r>
            <a:endParaRPr lang="en-US" sz="1600" dirty="0">
              <a:cs typeface="Calibri"/>
            </a:endParaRPr>
          </a:p>
          <a:p>
            <a:pPr marL="457200" indent="-457200" fontAlgn="base">
              <a:buFont typeface="+mj-lt"/>
              <a:buAutoNum type="arabicPeriod"/>
            </a:pPr>
            <a:r>
              <a:rPr lang="en-US" sz="1600" b="1" dirty="0"/>
              <a:t>Volunteer experience</a:t>
            </a:r>
            <a:endParaRPr lang="en-US" sz="1600" dirty="0">
              <a:cs typeface="Calibri"/>
            </a:endParaRPr>
          </a:p>
          <a:p>
            <a:pPr marL="457200" indent="-457200" fontAlgn="base">
              <a:buFont typeface="+mj-lt"/>
              <a:buAutoNum type="arabicPeriod"/>
            </a:pPr>
            <a:r>
              <a:rPr lang="en-US" sz="1600" b="1" dirty="0"/>
              <a:t>Education and training</a:t>
            </a:r>
            <a:r>
              <a:rPr lang="en-US" sz="1600" dirty="0"/>
              <a:t>: formal and informal experiences matter; include academic degrees, professional development, certificates, internships, etc.</a:t>
            </a:r>
            <a:endParaRPr lang="en-US" sz="1600" dirty="0">
              <a:cs typeface="Calibri"/>
            </a:endParaRPr>
          </a:p>
          <a:p>
            <a:pPr marL="457200" indent="-457200" fontAlgn="base">
              <a:buFont typeface="+mj-lt"/>
              <a:buAutoNum type="arabicPeriod"/>
            </a:pPr>
            <a:r>
              <a:rPr lang="en-US" sz="1600" b="1" dirty="0"/>
              <a:t>References statement</a:t>
            </a:r>
            <a:r>
              <a:rPr lang="en-US" sz="1600" dirty="0"/>
              <a:t> (optional): “References available upon request” is a standard phrase used on résumés, although it is often implied</a:t>
            </a:r>
            <a:endParaRPr lang="en-US" sz="1600" dirty="0">
              <a:cs typeface="Calibri"/>
            </a:endParaRPr>
          </a:p>
          <a:p>
            <a:pPr marL="457200" indent="-457200" fontAlgn="base">
              <a:buFont typeface="+mj-lt"/>
              <a:buAutoNum type="arabicPeriod"/>
            </a:pPr>
            <a:r>
              <a:rPr lang="en-US" sz="1600" b="1" dirty="0"/>
              <a:t>Other sections</a:t>
            </a:r>
            <a:r>
              <a:rPr lang="en-US" sz="1600" dirty="0"/>
              <a:t>: may include a job objective, a brief profile, a branding statement, a summary statement, additional accomplishments, and any other related experiences</a:t>
            </a:r>
            <a:endParaRPr lang="en-US" sz="1600" dirty="0">
              <a:cs typeface="Calibri"/>
            </a:endParaRPr>
          </a:p>
        </p:txBody>
      </p:sp>
    </p:spTree>
    <p:extLst>
      <p:ext uri="{BB962C8B-B14F-4D97-AF65-F5344CB8AC3E}">
        <p14:creationId xmlns:p14="http://schemas.microsoft.com/office/powerpoint/2010/main" val="418649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429830"/>
            <a:ext cx="9833548" cy="1038924"/>
          </a:xfrm>
        </p:spPr>
        <p:txBody>
          <a:bodyPr anchor="b">
            <a:normAutofit/>
          </a:bodyPr>
          <a:lstStyle/>
          <a:p>
            <a:r>
              <a:rPr lang="en-US" sz="3600" b="1">
                <a:solidFill>
                  <a:schemeClr val="tx2"/>
                </a:solidFill>
              </a:rPr>
              <a:t>Top Ten Tips for a Successful Résumé</a:t>
            </a:r>
            <a:endParaRPr lang="en-US" sz="3600">
              <a:solidFill>
                <a:schemeClr val="tx2"/>
              </a:solidFill>
            </a:endParaRPr>
          </a:p>
        </p:txBody>
      </p:sp>
      <p:grpSp>
        <p:nvGrpSpPr>
          <p:cNvPr id="19"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3049325"/>
            <a:ext cx="9833548" cy="2945574"/>
          </a:xfrm>
        </p:spPr>
        <p:txBody>
          <a:bodyPr anchor="ctr">
            <a:normAutofit/>
          </a:bodyPr>
          <a:lstStyle/>
          <a:p>
            <a:pPr marL="457200" indent="-457200" fontAlgn="base">
              <a:buFont typeface="+mj-lt"/>
              <a:buAutoNum type="arabicPeriod"/>
            </a:pPr>
            <a:r>
              <a:rPr lang="en-US" sz="1200" dirty="0">
                <a:solidFill>
                  <a:schemeClr val="tx2"/>
                </a:solidFill>
              </a:rPr>
              <a:t>Aim to make a résumé that’s 1–2 pages long on letter-size paper.</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Make it visually appealing.</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Use action verbs and phrases. See </a:t>
            </a:r>
            <a:r>
              <a:rPr lang="en-US" sz="1200" b="1" u="sng" dirty="0">
                <a:solidFill>
                  <a:schemeClr val="tx2"/>
                </a:solidFill>
                <a:hlinkClick r:id="rId2">
                  <a:extLst>
                    <a:ext uri="{A12FA001-AC4F-418D-AE19-62706E023703}">
                      <ahyp:hlinkClr xmlns:ahyp="http://schemas.microsoft.com/office/drawing/2018/hyperlinkcolor" val="tx"/>
                    </a:ext>
                  </a:extLst>
                </a:hlinkClick>
              </a:rPr>
              <a:t>Action Words and Phrases for Résumé Development</a:t>
            </a:r>
            <a:r>
              <a:rPr lang="en-US" sz="1200" dirty="0">
                <a:solidFill>
                  <a:schemeClr val="tx2"/>
                </a:solidFill>
              </a:rPr>
              <a:t>.</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Proofread carefully to eliminate any spelling, grammar, punctuation, and typographical errors.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Include highlights of your qualifications or skills to attract an employer’s attention.</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Craft your letter as a pitch to people in the profession you plan to work in.</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Stand out as different, courageous.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Be positive and reflect only the truth.</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Be excited and optimistic about your job prospects!</a:t>
            </a:r>
            <a:endParaRPr lang="en-US" sz="1200" dirty="0">
              <a:solidFill>
                <a:schemeClr val="tx2"/>
              </a:solidFill>
              <a:cs typeface="Calibri"/>
            </a:endParaRPr>
          </a:p>
          <a:p>
            <a:pPr marL="457200" indent="-457200" fontAlgn="base">
              <a:buFont typeface="+mj-lt"/>
              <a:buAutoNum type="arabicPeriod"/>
            </a:pPr>
            <a:r>
              <a:rPr lang="en-US" sz="1200" dirty="0">
                <a:solidFill>
                  <a:schemeClr val="tx2"/>
                </a:solidFill>
              </a:rPr>
              <a:t>Keep refining and reworking your résumé; it’s an ongoing project.</a:t>
            </a:r>
            <a:endParaRPr lang="en-US" sz="1200" dirty="0">
              <a:solidFill>
                <a:schemeClr val="tx2"/>
              </a:solidFill>
              <a:cs typeface="Calibri"/>
            </a:endParaRPr>
          </a:p>
          <a:p>
            <a:pPr marL="457200" indent="-457200">
              <a:buFont typeface="+mj-lt"/>
              <a:buAutoNum type="arabicPeriod"/>
            </a:pPr>
            <a:endParaRPr lang="en-US" sz="1200" dirty="0">
              <a:solidFill>
                <a:schemeClr val="tx2"/>
              </a:solidFill>
              <a:cs typeface="Calibri"/>
            </a:endParaRPr>
          </a:p>
        </p:txBody>
      </p:sp>
    </p:spTree>
    <p:extLst>
      <p:ext uri="{BB962C8B-B14F-4D97-AF65-F5344CB8AC3E}">
        <p14:creationId xmlns:p14="http://schemas.microsoft.com/office/powerpoint/2010/main" val="53679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b="1"/>
              <a:t>Caution</a:t>
            </a:r>
            <a:endParaRPr lang="en-US" sz="4800"/>
          </a:p>
        </p:txBody>
      </p:sp>
      <p:sp>
        <p:nvSpPr>
          <p:cNvPr id="3" name="Content Placeholder 2"/>
          <p:cNvSpPr>
            <a:spLocks noGrp="1"/>
          </p:cNvSpPr>
          <p:nvPr>
            <p:ph idx="1"/>
          </p:nvPr>
        </p:nvSpPr>
        <p:spPr>
          <a:xfrm>
            <a:off x="1045028" y="3017522"/>
            <a:ext cx="9941319" cy="3124658"/>
          </a:xfrm>
        </p:spPr>
        <p:txBody>
          <a:bodyPr anchor="ctr">
            <a:normAutofit/>
          </a:bodyPr>
          <a:lstStyle/>
          <a:p>
            <a:pPr fontAlgn="base">
              <a:buFont typeface="Wingdings" panose="05000000000000000000" pitchFamily="2" charset="2"/>
              <a:buChar char="v"/>
            </a:pPr>
            <a:r>
              <a:rPr lang="en-US" sz="1500"/>
              <a:t>Do not mention your age, gender, height or weight.</a:t>
            </a:r>
          </a:p>
          <a:p>
            <a:pPr fontAlgn="base">
              <a:buFont typeface="Wingdings" panose="05000000000000000000" pitchFamily="2" charset="2"/>
              <a:buChar char="v"/>
            </a:pPr>
            <a:r>
              <a:rPr lang="en-US" sz="1500"/>
              <a:t>Do not include your social security number.</a:t>
            </a:r>
          </a:p>
          <a:p>
            <a:pPr fontAlgn="base">
              <a:buFont typeface="Wingdings" panose="05000000000000000000" pitchFamily="2" charset="2"/>
              <a:buChar char="v"/>
            </a:pPr>
            <a:r>
              <a:rPr lang="en-US" sz="1500"/>
              <a:t>Do not mention religious beliefs or political affiliations, unless they are relevant to the position.</a:t>
            </a:r>
          </a:p>
          <a:p>
            <a:pPr fontAlgn="base">
              <a:buFont typeface="Wingdings" panose="05000000000000000000" pitchFamily="2" charset="2"/>
              <a:buChar char="v"/>
            </a:pPr>
            <a:r>
              <a:rPr lang="en-US" sz="1500"/>
              <a:t>Do not include a photograph of yourself or a physical description.</a:t>
            </a:r>
          </a:p>
          <a:p>
            <a:pPr fontAlgn="base">
              <a:buFont typeface="Wingdings" panose="05000000000000000000" pitchFamily="2" charset="2"/>
              <a:buChar char="v"/>
            </a:pPr>
            <a:r>
              <a:rPr lang="en-US" sz="1500"/>
              <a:t>Do not mention health issues.</a:t>
            </a:r>
          </a:p>
          <a:p>
            <a:pPr fontAlgn="base">
              <a:buFont typeface="Wingdings" panose="05000000000000000000" pitchFamily="2" charset="2"/>
              <a:buChar char="v"/>
            </a:pPr>
            <a:r>
              <a:rPr lang="en-US" sz="1500"/>
              <a:t>Do not use first-person references. (I, me).</a:t>
            </a:r>
          </a:p>
          <a:p>
            <a:pPr fontAlgn="base">
              <a:buFont typeface="Wingdings" panose="05000000000000000000" pitchFamily="2" charset="2"/>
              <a:buChar char="v"/>
            </a:pPr>
            <a:r>
              <a:rPr lang="en-US" sz="1500"/>
              <a:t>Do not include wage/salary expectations.</a:t>
            </a:r>
          </a:p>
          <a:p>
            <a:pPr fontAlgn="base">
              <a:buFont typeface="Wingdings" panose="05000000000000000000" pitchFamily="2" charset="2"/>
              <a:buChar char="v"/>
            </a:pPr>
            <a:r>
              <a:rPr lang="en-US" sz="1500"/>
              <a:t>Do not use abbreviations.</a:t>
            </a:r>
          </a:p>
          <a:p>
            <a:pPr fontAlgn="base">
              <a:buFont typeface="Wingdings" panose="05000000000000000000" pitchFamily="2" charset="2"/>
              <a:buChar char="v"/>
            </a:pPr>
            <a:r>
              <a:rPr lang="en-US" sz="1500"/>
              <a:t>Proofread carefully—absolutely no spelling mistakes are acceptable.</a:t>
            </a:r>
          </a:p>
          <a:p>
            <a:pPr>
              <a:buFont typeface="Wingdings" panose="05000000000000000000" pitchFamily="2" charset="2"/>
              <a:buChar char="v"/>
            </a:pPr>
            <a:endParaRPr lang="en-US" sz="15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3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n placed on top of a signature line">
            <a:extLst>
              <a:ext uri="{FF2B5EF4-FFF2-40B4-BE49-F238E27FC236}">
                <a16:creationId xmlns:a16="http://schemas.microsoft.com/office/drawing/2014/main" id="{A71C10B2-F4DD-12E5-3536-D34864A9020A}"/>
              </a:ext>
            </a:extLst>
          </p:cNvPr>
          <p:cNvPicPr>
            <a:picLocks noChangeAspect="1"/>
          </p:cNvPicPr>
          <p:nvPr/>
        </p:nvPicPr>
        <p:blipFill rotWithShape="1">
          <a:blip r:embed="rId2"/>
          <a:srcRect l="52388" r="42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27048" y="407987"/>
            <a:ext cx="5721484" cy="1325563"/>
          </a:xfrm>
        </p:spPr>
        <p:txBody>
          <a:bodyPr>
            <a:normAutofit/>
          </a:bodyPr>
          <a:lstStyle/>
          <a:p>
            <a:r>
              <a:rPr lang="en-US" b="1"/>
              <a:t>Your Résumé: It’s Like Online Dating</a:t>
            </a:r>
            <a:endParaRPr lang="en-US"/>
          </a:p>
        </p:txBody>
      </p:sp>
      <p:sp>
        <p:nvSpPr>
          <p:cNvPr id="3" name="Content Placeholder 2"/>
          <p:cNvSpPr>
            <a:spLocks noGrp="1"/>
          </p:cNvSpPr>
          <p:nvPr>
            <p:ph idx="1"/>
          </p:nvPr>
        </p:nvSpPr>
        <p:spPr>
          <a:xfrm>
            <a:off x="5827048" y="1868487"/>
            <a:ext cx="5721484" cy="4351338"/>
          </a:xfrm>
        </p:spPr>
        <p:txBody>
          <a:bodyPr vert="horz" lIns="91440" tIns="45720" rIns="91440" bIns="45720" rtlCol="0" anchor="t">
            <a:normAutofit/>
          </a:bodyPr>
          <a:lstStyle/>
          <a:p>
            <a:pPr marL="0" indent="0">
              <a:buNone/>
            </a:pPr>
            <a:r>
              <a:rPr lang="en-US" sz="1100" b="1" cap="all" dirty="0"/>
              <a:t>ACTIVITY: CREATE YOUR RÉSUMÉ</a:t>
            </a:r>
            <a:endParaRPr lang="en-US" dirty="0"/>
          </a:p>
          <a:p>
            <a:pPr marL="0" indent="0" fontAlgn="base">
              <a:buNone/>
            </a:pPr>
            <a:r>
              <a:rPr lang="en-US" sz="1100" b="1" dirty="0"/>
              <a:t>Objectives:</a:t>
            </a:r>
            <a:endParaRPr lang="en-US" sz="1100" b="1" dirty="0">
              <a:cs typeface="Calibri" panose="020F0502020204030204"/>
            </a:endParaRPr>
          </a:p>
          <a:p>
            <a:pPr fontAlgn="base"/>
            <a:r>
              <a:rPr lang="en-US" sz="1100" dirty="0"/>
              <a:t>Compile data reflecting your professional and educational skills and accomplishments.</a:t>
            </a:r>
            <a:endParaRPr lang="en-US" sz="1100" dirty="0">
              <a:cs typeface="Calibri"/>
            </a:endParaRPr>
          </a:p>
          <a:p>
            <a:pPr fontAlgn="base"/>
            <a:r>
              <a:rPr lang="en-US" sz="1100" dirty="0"/>
              <a:t>Assess the main résumé formats and select one that meets your needs.</a:t>
            </a:r>
            <a:endParaRPr lang="en-US" sz="1100" dirty="0">
              <a:cs typeface="Calibri"/>
            </a:endParaRPr>
          </a:p>
          <a:p>
            <a:pPr fontAlgn="base"/>
            <a:r>
              <a:rPr lang="en-US" sz="1100" dirty="0"/>
              <a:t>Create a first draft of your professional résumé.</a:t>
            </a:r>
            <a:endParaRPr lang="en-US" sz="1100" dirty="0">
              <a:cs typeface="Calibri"/>
            </a:endParaRPr>
          </a:p>
          <a:p>
            <a:pPr marL="0" indent="0" fontAlgn="base">
              <a:buNone/>
            </a:pPr>
            <a:r>
              <a:rPr lang="en-US" sz="1100" b="1" dirty="0"/>
              <a:t>Directions:</a:t>
            </a:r>
            <a:endParaRPr lang="en-US" sz="1100" b="1" dirty="0">
              <a:cs typeface="Calibri" panose="020F0502020204030204"/>
            </a:endParaRPr>
          </a:p>
          <a:p>
            <a:pPr fontAlgn="base"/>
            <a:r>
              <a:rPr lang="en-US" sz="1100" dirty="0"/>
              <a:t>Compile all needed information for your résumé, including your contact information, a summary of your skills, your work experience and volunteer experience, education and training (including your intended degree, professional development activities, certificates, internships, etc.). Optionally you may wish to include job objective, a brief profile, a branding statement, additional accomplishments, and any other related experiences.</a:t>
            </a:r>
            <a:endParaRPr lang="en-US" sz="1100" dirty="0">
              <a:cs typeface="Calibri"/>
            </a:endParaRPr>
          </a:p>
          <a:p>
            <a:pPr fontAlgn="base"/>
            <a:r>
              <a:rPr lang="en-US" sz="1100" dirty="0"/>
              <a:t>Select one of the résumé builder tools listed above in the Résumé Writing Resources table.</a:t>
            </a:r>
            <a:endParaRPr lang="en-US" sz="1100" dirty="0">
              <a:cs typeface="Calibri"/>
            </a:endParaRPr>
          </a:p>
          <a:p>
            <a:pPr fontAlgn="base"/>
            <a:r>
              <a:rPr lang="en-US" sz="1100" dirty="0"/>
              <a:t>Create your résumé, following instructions at your selected site.</a:t>
            </a:r>
            <a:endParaRPr lang="en-US" sz="1100" dirty="0">
              <a:cs typeface="Calibri"/>
            </a:endParaRPr>
          </a:p>
          <a:p>
            <a:pPr fontAlgn="base"/>
            <a:r>
              <a:rPr lang="en-US" sz="1100" dirty="0"/>
              <a:t>Save your document as a PDF file.</a:t>
            </a:r>
            <a:endParaRPr lang="en-US" sz="1100" dirty="0">
              <a:cs typeface="Calibri"/>
            </a:endParaRPr>
          </a:p>
          <a:p>
            <a:pPr fontAlgn="base"/>
            <a:r>
              <a:rPr lang="en-US" sz="1100" dirty="0"/>
              <a:t>Follow instructions from your instructor on how to submit your work.</a:t>
            </a:r>
            <a:endParaRPr lang="en-US" sz="1100" dirty="0">
              <a:cs typeface="Calibri"/>
            </a:endParaRPr>
          </a:p>
          <a:p>
            <a:endParaRPr lang="en-US" sz="1100"/>
          </a:p>
        </p:txBody>
      </p:sp>
    </p:spTree>
    <p:extLst>
      <p:ext uri="{BB962C8B-B14F-4D97-AF65-F5344CB8AC3E}">
        <p14:creationId xmlns:p14="http://schemas.microsoft.com/office/powerpoint/2010/main" val="230795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95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167B7-8874-7CDF-CD32-1BED7F7F9DC2}"/>
              </a:ext>
            </a:extLst>
          </p:cNvPr>
          <p:cNvSpPr>
            <a:spLocks noGrp="1"/>
          </p:cNvSpPr>
          <p:nvPr>
            <p:ph type="title"/>
          </p:nvPr>
        </p:nvSpPr>
        <p:spPr>
          <a:xfrm>
            <a:off x="838200" y="171162"/>
            <a:ext cx="2840182" cy="2371148"/>
          </a:xfrm>
        </p:spPr>
        <p:txBody>
          <a:bodyPr>
            <a:normAutofit/>
          </a:bodyPr>
          <a:lstStyle/>
          <a:p>
            <a:r>
              <a:rPr lang="en-US" sz="3200">
                <a:solidFill>
                  <a:srgbClr val="FFFFFF"/>
                </a:solidFill>
                <a:ea typeface="+mj-lt"/>
                <a:cs typeface="+mj-lt"/>
              </a:rPr>
              <a:t>2. Cover Letter</a:t>
            </a:r>
            <a:endParaRPr lang="en-US" sz="3200">
              <a:solidFill>
                <a:srgbClr val="FFFFFF"/>
              </a:solidFill>
            </a:endParaRPr>
          </a:p>
        </p:txBody>
      </p:sp>
      <p:pic>
        <p:nvPicPr>
          <p:cNvPr id="3" name="Picture 3" descr="Text, letter&#10;&#10;Description automatically generated">
            <a:extLst>
              <a:ext uri="{FF2B5EF4-FFF2-40B4-BE49-F238E27FC236}">
                <a16:creationId xmlns:a16="http://schemas.microsoft.com/office/drawing/2014/main" id="{0F74DDFC-1C97-E7C3-9455-6089A279B7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13084" y="56821"/>
            <a:ext cx="4756048" cy="6726519"/>
          </a:xfrm>
          <a:prstGeom prst="rect">
            <a:avLst/>
          </a:prstGeom>
        </p:spPr>
      </p:pic>
    </p:spTree>
    <p:extLst>
      <p:ext uri="{BB962C8B-B14F-4D97-AF65-F5344CB8AC3E}">
        <p14:creationId xmlns:p14="http://schemas.microsoft.com/office/powerpoint/2010/main" val="281310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iles of paperwork">
            <a:extLst>
              <a:ext uri="{FF2B5EF4-FFF2-40B4-BE49-F238E27FC236}">
                <a16:creationId xmlns:a16="http://schemas.microsoft.com/office/drawing/2014/main" id="{B96934D2-A25C-1981-D71D-CCDC7AE0434E}"/>
              </a:ext>
            </a:extLst>
          </p:cNvPr>
          <p:cNvPicPr>
            <a:picLocks noChangeAspect="1"/>
          </p:cNvPicPr>
          <p:nvPr/>
        </p:nvPicPr>
        <p:blipFill rotWithShape="1">
          <a:blip r:embed="rId2"/>
          <a:srcRect t="9092" r="13812" b="-7"/>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4A8F02-BA71-3B30-0BE1-8876D5D48276}"/>
              </a:ext>
            </a:extLst>
          </p:cNvPr>
          <p:cNvSpPr>
            <a:spLocks noGrp="1"/>
          </p:cNvSpPr>
          <p:nvPr>
            <p:ph type="title"/>
          </p:nvPr>
        </p:nvSpPr>
        <p:spPr>
          <a:xfrm>
            <a:off x="477981" y="1122363"/>
            <a:ext cx="3994606" cy="3448549"/>
          </a:xfrm>
        </p:spPr>
        <p:txBody>
          <a:bodyPr vert="horz" lIns="91440" tIns="45720" rIns="91440" bIns="45720" rtlCol="0" anchor="b">
            <a:normAutofit fontScale="90000"/>
          </a:bodyPr>
          <a:lstStyle/>
          <a:p>
            <a:pPr>
              <a:lnSpc>
                <a:spcPct val="150000"/>
              </a:lnSpc>
            </a:pPr>
            <a:r>
              <a:rPr lang="en-US" sz="3000" dirty="0"/>
              <a:t>Cover letters matter. When you have to go through a pile of them, they are probably more important than the résumé itself. </a:t>
            </a:r>
            <a:endParaRPr lang="en-US" dirty="0"/>
          </a:p>
          <a:p>
            <a:pPr>
              <a:lnSpc>
                <a:spcPct val="150000"/>
              </a:lnSpc>
            </a:pPr>
            <a:r>
              <a:rPr lang="en-US" sz="2000" dirty="0" err="1"/>
              <a:t>woodleywonderworks</a:t>
            </a:r>
            <a:endParaRPr lang="en-US" sz="2000" dirty="0">
              <a:cs typeface="Calibri Light"/>
            </a:endParaRPr>
          </a:p>
          <a:p>
            <a:pPr>
              <a:lnSpc>
                <a:spcPct val="150000"/>
              </a:lnSpc>
            </a:pPr>
            <a:endParaRPr lang="en-US" sz="2000" dirty="0">
              <a:cs typeface="Calibri Light"/>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82801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es">
            <a:extLst>
              <a:ext uri="{FF2B5EF4-FFF2-40B4-BE49-F238E27FC236}">
                <a16:creationId xmlns:a16="http://schemas.microsoft.com/office/drawing/2014/main" id="{AA9369BE-A058-F73A-0D28-B2EE79711CF9}"/>
              </a:ext>
            </a:extLst>
          </p:cNvPr>
          <p:cNvPicPr>
            <a:picLocks noChangeAspect="1"/>
          </p:cNvPicPr>
          <p:nvPr/>
        </p:nvPicPr>
        <p:blipFill rotWithShape="1">
          <a:blip r:embed="rId2">
            <a:alphaModFix amt="40000"/>
          </a:blip>
          <a:srcRect r="-2" b="15726"/>
          <a:stretch/>
        </p:blipFill>
        <p:spPr>
          <a:xfrm>
            <a:off x="20" y="10"/>
            <a:ext cx="12191979" cy="6857990"/>
          </a:xfrm>
          <a:prstGeom prst="rect">
            <a:avLst/>
          </a:prstGeom>
        </p:spPr>
      </p:pic>
      <p:sp>
        <p:nvSpPr>
          <p:cNvPr id="2" name="Title 1">
            <a:extLst>
              <a:ext uri="{FF2B5EF4-FFF2-40B4-BE49-F238E27FC236}">
                <a16:creationId xmlns:a16="http://schemas.microsoft.com/office/drawing/2014/main" id="{9B05933A-D53C-AA4E-0DBA-896856DB6243}"/>
              </a:ext>
            </a:extLst>
          </p:cNvPr>
          <p:cNvSpPr>
            <a:spLocks noGrp="1"/>
          </p:cNvSpPr>
          <p:nvPr>
            <p:ph type="title"/>
          </p:nvPr>
        </p:nvSpPr>
        <p:spPr>
          <a:xfrm>
            <a:off x="841249" y="941832"/>
            <a:ext cx="10506456" cy="2057400"/>
          </a:xfrm>
        </p:spPr>
        <p:txBody>
          <a:bodyPr anchor="b">
            <a:normAutofit/>
          </a:bodyPr>
          <a:lstStyle/>
          <a:p>
            <a:r>
              <a:rPr lang="en-US" sz="5000" dirty="0">
                <a:ea typeface="+mj-lt"/>
                <a:cs typeface="+mj-lt"/>
              </a:rPr>
              <a:t>A cover letter is... </a:t>
            </a:r>
            <a:endParaRPr lang="en-US" dirty="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A02331-3566-7B84-F38B-96E815DB1E8F}"/>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dirty="0">
                <a:ea typeface="+mn-lt"/>
                <a:cs typeface="+mn-lt"/>
              </a:rPr>
              <a:t>Cover letter is to introduce yourself to an employer and explaining why you are suited for a position. </a:t>
            </a:r>
            <a:endParaRPr lang="en-US">
              <a:cs typeface="Calibri" panose="020F0502020204030204"/>
            </a:endParaRPr>
          </a:p>
          <a:p>
            <a:r>
              <a:rPr lang="en-US" dirty="0">
                <a:ea typeface="+mn-lt"/>
                <a:cs typeface="+mn-lt"/>
              </a:rPr>
              <a:t>A marketing tool that highlights your most attractive qualifications as a potential employee</a:t>
            </a:r>
            <a:endParaRPr lang="en-US">
              <a:cs typeface="Calibri"/>
            </a:endParaRPr>
          </a:p>
        </p:txBody>
      </p:sp>
    </p:spTree>
    <p:extLst>
      <p:ext uri="{BB962C8B-B14F-4D97-AF65-F5344CB8AC3E}">
        <p14:creationId xmlns:p14="http://schemas.microsoft.com/office/powerpoint/2010/main" val="37347609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1546FE9E-6C81-DF5B-F24B-7B3DECCA6087}"/>
              </a:ext>
            </a:extLst>
          </p:cNvPr>
          <p:cNvPicPr>
            <a:picLocks noChangeAspect="1"/>
          </p:cNvPicPr>
          <p:nvPr/>
        </p:nvPicPr>
        <p:blipFill rotWithShape="1">
          <a:blip r:embed="rId2">
            <a:alphaModFix amt="40000"/>
          </a:blip>
          <a:srcRect r="-2" b="15603"/>
          <a:stretch/>
        </p:blipFill>
        <p:spPr>
          <a:xfrm>
            <a:off x="20" y="10"/>
            <a:ext cx="12191979" cy="6857990"/>
          </a:xfrm>
          <a:prstGeom prst="rect">
            <a:avLst/>
          </a:prstGeom>
        </p:spPr>
      </p:pic>
      <p:sp>
        <p:nvSpPr>
          <p:cNvPr id="2" name="Title 1">
            <a:extLst>
              <a:ext uri="{FF2B5EF4-FFF2-40B4-BE49-F238E27FC236}">
                <a16:creationId xmlns:a16="http://schemas.microsoft.com/office/drawing/2014/main" id="{34450409-4AA3-D9BC-2ACE-6C61372C3583}"/>
              </a:ext>
            </a:extLst>
          </p:cNvPr>
          <p:cNvSpPr>
            <a:spLocks noGrp="1"/>
          </p:cNvSpPr>
          <p:nvPr>
            <p:ph type="title"/>
          </p:nvPr>
        </p:nvSpPr>
        <p:spPr>
          <a:xfrm>
            <a:off x="841249" y="941832"/>
            <a:ext cx="10506456" cy="2057400"/>
          </a:xfrm>
        </p:spPr>
        <p:txBody>
          <a:bodyPr anchor="b">
            <a:normAutofit/>
          </a:bodyPr>
          <a:lstStyle/>
          <a:p>
            <a:r>
              <a:rPr lang="en-US" sz="5000">
                <a:ea typeface="+mj-lt"/>
                <a:cs typeface="+mj-lt"/>
              </a:rPr>
              <a:t>LEARNING OBJECTIVES</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74F4B7-F772-8239-A74E-BA3697C7D5EA}"/>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a:ea typeface="+mn-lt"/>
                <a:cs typeface="+mn-lt"/>
              </a:rPr>
              <a:t>Define the purpose and contents of a résumé</a:t>
            </a:r>
            <a:endParaRPr lang="en-US" sz="2000">
              <a:cs typeface="Calibri" panose="020F0502020204030204"/>
            </a:endParaRPr>
          </a:p>
          <a:p>
            <a:r>
              <a:rPr lang="en-US" sz="2000">
                <a:ea typeface="+mn-lt"/>
                <a:cs typeface="+mn-lt"/>
              </a:rPr>
              <a:t>Identify characteristics of an effective résumé</a:t>
            </a:r>
            <a:endParaRPr lang="en-US" sz="2000"/>
          </a:p>
          <a:p>
            <a:r>
              <a:rPr lang="en-US" sz="2000">
                <a:ea typeface="+mn-lt"/>
                <a:cs typeface="+mn-lt"/>
              </a:rPr>
              <a:t>Identify characteristics of an effective cover letter</a:t>
            </a:r>
            <a:endParaRPr lang="en-US" sz="2000"/>
          </a:p>
          <a:p>
            <a:r>
              <a:rPr lang="en-US" sz="2000">
                <a:ea typeface="+mn-lt"/>
                <a:cs typeface="+mn-lt"/>
              </a:rPr>
              <a:t>Write student résume and cover letter</a:t>
            </a:r>
            <a:endParaRPr lang="en-US" sz="2000"/>
          </a:p>
        </p:txBody>
      </p:sp>
    </p:spTree>
    <p:extLst>
      <p:ext uri="{BB962C8B-B14F-4D97-AF65-F5344CB8AC3E}">
        <p14:creationId xmlns:p14="http://schemas.microsoft.com/office/powerpoint/2010/main" val="8492071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E8FF9313-C596-B158-3E3F-58862AF24228}"/>
              </a:ext>
            </a:extLst>
          </p:cNvPr>
          <p:cNvPicPr>
            <a:picLocks noChangeAspect="1"/>
          </p:cNvPicPr>
          <p:nvPr/>
        </p:nvPicPr>
        <p:blipFill rotWithShape="1">
          <a:blip r:embed="rId2">
            <a:duotone>
              <a:prstClr val="black"/>
              <a:schemeClr val="tx2">
                <a:tint val="45000"/>
                <a:satMod val="400000"/>
              </a:schemeClr>
            </a:duotone>
          </a:blip>
          <a:srcRect t="10835" r="-2" b="489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5CF52A6-45C7-D2AA-6674-E665063CC987}"/>
              </a:ext>
            </a:extLst>
          </p:cNvPr>
          <p:cNvSpPr>
            <a:spLocks noGrp="1"/>
          </p:cNvSpPr>
          <p:nvPr>
            <p:ph type="title"/>
          </p:nvPr>
        </p:nvSpPr>
        <p:spPr>
          <a:xfrm>
            <a:off x="4050889" y="365758"/>
            <a:ext cx="6784259" cy="1828800"/>
          </a:xfrm>
        </p:spPr>
        <p:txBody>
          <a:bodyPr>
            <a:normAutofit/>
          </a:bodyPr>
          <a:lstStyle/>
          <a:p>
            <a:r>
              <a:rPr lang="en-US" sz="4800">
                <a:solidFill>
                  <a:schemeClr val="tx1">
                    <a:lumMod val="85000"/>
                    <a:lumOff val="15000"/>
                  </a:schemeClr>
                </a:solidFill>
                <a:ea typeface="+mj-lt"/>
                <a:cs typeface="+mj-lt"/>
              </a:rPr>
              <a:t>Characteristics of an Effective Cover Letter</a:t>
            </a:r>
            <a:endParaRPr lang="en-US" sz="4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34864DE1-F434-3269-2DD3-BBBADE18A42B}"/>
              </a:ext>
            </a:extLst>
          </p:cNvPr>
          <p:cNvSpPr>
            <a:spLocks noGrp="1"/>
          </p:cNvSpPr>
          <p:nvPr>
            <p:ph idx="1"/>
          </p:nvPr>
        </p:nvSpPr>
        <p:spPr>
          <a:xfrm>
            <a:off x="4050889" y="2324100"/>
            <a:ext cx="6784259" cy="3961352"/>
          </a:xfrm>
        </p:spPr>
        <p:txBody>
          <a:bodyPr vert="horz" lIns="91440" tIns="45720" rIns="91440" bIns="45720" rtlCol="0" anchor="t">
            <a:normAutofit fontScale="92500"/>
          </a:bodyPr>
          <a:lstStyle/>
          <a:p>
            <a:pPr>
              <a:lnSpc>
                <a:spcPct val="150000"/>
              </a:lnSpc>
            </a:pPr>
            <a:r>
              <a:rPr lang="en-US" sz="2400" dirty="0">
                <a:ea typeface="+mn-lt"/>
                <a:cs typeface="+mn-lt"/>
              </a:rPr>
              <a:t>Get the attention of the prospective employer</a:t>
            </a:r>
            <a:endParaRPr lang="en-US" sz="2400" dirty="0">
              <a:cs typeface="Calibri" panose="020F0502020204030204"/>
            </a:endParaRPr>
          </a:p>
          <a:p>
            <a:pPr>
              <a:lnSpc>
                <a:spcPct val="150000"/>
              </a:lnSpc>
            </a:pPr>
            <a:r>
              <a:rPr lang="en-US" sz="2400" dirty="0">
                <a:ea typeface="+mn-lt"/>
                <a:cs typeface="+mn-lt"/>
              </a:rPr>
              <a:t>Set you apart from any possible competition</a:t>
            </a:r>
            <a:endParaRPr lang="en-US" sz="2400" dirty="0">
              <a:cs typeface="Calibri" panose="020F0502020204030204"/>
            </a:endParaRPr>
          </a:p>
          <a:p>
            <a:pPr>
              <a:lnSpc>
                <a:spcPct val="150000"/>
              </a:lnSpc>
            </a:pPr>
            <a:r>
              <a:rPr lang="en-US" sz="2400" dirty="0">
                <a:ea typeface="+mn-lt"/>
                <a:cs typeface="+mn-lt"/>
              </a:rPr>
              <a:t>Identify the position you are interested in</a:t>
            </a:r>
            <a:endParaRPr lang="en-US" sz="2400" dirty="0">
              <a:cs typeface="Calibri" panose="020F0502020204030204"/>
            </a:endParaRPr>
          </a:p>
          <a:p>
            <a:pPr>
              <a:lnSpc>
                <a:spcPct val="150000"/>
              </a:lnSpc>
            </a:pPr>
            <a:r>
              <a:rPr lang="en-US" sz="2400" dirty="0">
                <a:ea typeface="+mn-lt"/>
                <a:cs typeface="+mn-lt"/>
              </a:rPr>
              <a:t>Specify how you learned about the position or company</a:t>
            </a:r>
            <a:endParaRPr lang="en-US" sz="2400" dirty="0">
              <a:cs typeface="Calibri" panose="020F0502020204030204"/>
            </a:endParaRPr>
          </a:p>
          <a:p>
            <a:pPr>
              <a:lnSpc>
                <a:spcPct val="150000"/>
              </a:lnSpc>
            </a:pPr>
            <a:r>
              <a:rPr lang="en-US" sz="2400" dirty="0">
                <a:ea typeface="+mn-lt"/>
                <a:cs typeface="+mn-lt"/>
              </a:rPr>
              <a:t>Present highlights of your skills and accomplishments</a:t>
            </a:r>
            <a:endParaRPr lang="en-US" sz="2400" dirty="0">
              <a:cs typeface="Calibri" panose="020F0502020204030204"/>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2516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E8FF9313-C596-B158-3E3F-58862AF24228}"/>
              </a:ext>
            </a:extLst>
          </p:cNvPr>
          <p:cNvPicPr>
            <a:picLocks noChangeAspect="1"/>
          </p:cNvPicPr>
          <p:nvPr/>
        </p:nvPicPr>
        <p:blipFill rotWithShape="1">
          <a:blip r:embed="rId2">
            <a:duotone>
              <a:prstClr val="black"/>
              <a:schemeClr val="tx2">
                <a:tint val="45000"/>
                <a:satMod val="400000"/>
              </a:schemeClr>
            </a:duotone>
          </a:blip>
          <a:srcRect t="10835" r="-2" b="489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5CF52A6-45C7-D2AA-6674-E665063CC987}"/>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ea typeface="+mj-lt"/>
                <a:cs typeface="+mj-lt"/>
              </a:rPr>
              <a:t>Characteristics of an Effective Cover Letter </a:t>
            </a:r>
            <a:r>
              <a:rPr lang="en-US" sz="3100" dirty="0">
                <a:solidFill>
                  <a:schemeClr val="tx1">
                    <a:lumMod val="85000"/>
                    <a:lumOff val="15000"/>
                  </a:schemeClr>
                </a:solidFill>
                <a:ea typeface="+mj-lt"/>
                <a:cs typeface="+mj-lt"/>
              </a:rPr>
              <a:t>(Cont.)</a:t>
            </a:r>
            <a:endParaRPr lang="en-US" sz="31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34864DE1-F434-3269-2DD3-BBBADE18A42B}"/>
              </a:ext>
            </a:extLst>
          </p:cNvPr>
          <p:cNvSpPr>
            <a:spLocks noGrp="1"/>
          </p:cNvSpPr>
          <p:nvPr>
            <p:ph idx="1"/>
          </p:nvPr>
        </p:nvSpPr>
        <p:spPr>
          <a:xfrm>
            <a:off x="4050889" y="2324100"/>
            <a:ext cx="6784259" cy="3961352"/>
          </a:xfrm>
        </p:spPr>
        <p:txBody>
          <a:bodyPr vert="horz" lIns="91440" tIns="45720" rIns="91440" bIns="45720" rtlCol="0" anchor="t">
            <a:normAutofit/>
          </a:bodyPr>
          <a:lstStyle/>
          <a:p>
            <a:pPr>
              <a:lnSpc>
                <a:spcPct val="150000"/>
              </a:lnSpc>
            </a:pPr>
            <a:r>
              <a:rPr lang="en-US" sz="2400" dirty="0">
                <a:ea typeface="+mn-lt"/>
                <a:cs typeface="+mn-lt"/>
              </a:rPr>
              <a:t>Reflect your genuine interest</a:t>
            </a:r>
            <a:endParaRPr lang="en-US"/>
          </a:p>
          <a:p>
            <a:pPr>
              <a:lnSpc>
                <a:spcPct val="150000"/>
              </a:lnSpc>
            </a:pPr>
            <a:r>
              <a:rPr lang="en-US" sz="2400" dirty="0">
                <a:ea typeface="+mn-lt"/>
                <a:cs typeface="+mn-lt"/>
              </a:rPr>
              <a:t>Please the eye and ear</a:t>
            </a:r>
            <a:endParaRPr lang="en-US">
              <a:cs typeface="Calibri" panose="020F0502020204030204"/>
            </a:endParaRPr>
          </a:p>
          <a:p>
            <a:pPr>
              <a:lnSpc>
                <a:spcPct val="150000"/>
              </a:lnSpc>
            </a:pPr>
            <a:r>
              <a:rPr lang="en-US" sz="2400" dirty="0">
                <a:ea typeface="+mn-lt"/>
                <a:cs typeface="+mn-lt"/>
              </a:rPr>
              <a:t>Complete information for comparison to skills required for the position</a:t>
            </a:r>
            <a:endParaRPr lang="en-US">
              <a:ea typeface="+mn-lt"/>
              <a:cs typeface="+mn-lt"/>
            </a:endParaRPr>
          </a:p>
          <a:p>
            <a:pPr>
              <a:lnSpc>
                <a:spcPct val="150000"/>
              </a:lnSpc>
            </a:pPr>
            <a:r>
              <a:rPr lang="en-US" sz="2400" dirty="0">
                <a:ea typeface="+mn-lt"/>
                <a:cs typeface="+mn-lt"/>
              </a:rPr>
              <a:t>Integrity (accuracy) of the information</a:t>
            </a:r>
            <a:endParaRPr lang="en-US">
              <a:cs typeface="Calibri" panose="020F0502020204030204"/>
            </a:endParaRPr>
          </a:p>
          <a:p>
            <a:pPr>
              <a:lnSpc>
                <a:spcPct val="150000"/>
              </a:lnSpc>
            </a:pPr>
            <a:r>
              <a:rPr lang="en-US" sz="2400" dirty="0">
                <a:ea typeface="+mn-lt"/>
                <a:cs typeface="+mn-lt"/>
              </a:rPr>
              <a:t>Legibility of the application</a:t>
            </a:r>
            <a:endParaRPr lang="en-US">
              <a:cs typeface="Calibri" panose="020F0502020204030204"/>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323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5" name="Rectangle 34">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6" name="Straight Connector 35">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9" name="Rectangle 3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Waterfalls in Nature in Indonesia image - Free stock photo ...">
            <a:extLst>
              <a:ext uri="{FF2B5EF4-FFF2-40B4-BE49-F238E27FC236}">
                <a16:creationId xmlns:a16="http://schemas.microsoft.com/office/drawing/2014/main" id="{92036C98-D351-4E02-A2CF-BDD074512033}"/>
              </a:ext>
            </a:extLst>
          </p:cNvPr>
          <p:cNvPicPr>
            <a:picLocks noChangeAspect="1"/>
          </p:cNvPicPr>
          <p:nvPr/>
        </p:nvPicPr>
        <p:blipFill rotWithShape="1">
          <a:blip r:embed="rId2"/>
          <a:srcRect t="3218" r="-1" b="21969"/>
          <a:stretch/>
        </p:blipFill>
        <p:spPr>
          <a:xfrm>
            <a:off x="6096000" y="10"/>
            <a:ext cx="6096000" cy="6857989"/>
          </a:xfrm>
          <a:prstGeom prst="rect">
            <a:avLst/>
          </a:prstGeom>
        </p:spPr>
      </p:pic>
      <p:pic>
        <p:nvPicPr>
          <p:cNvPr id="3" name="Picture 3" descr="Text, letter&#10;&#10;Description automatically generated">
            <a:extLst>
              <a:ext uri="{FF2B5EF4-FFF2-40B4-BE49-F238E27FC236}">
                <a16:creationId xmlns:a16="http://schemas.microsoft.com/office/drawing/2014/main" id="{F8CD37E4-997D-42A5-97C5-270DA0C2BAAB}"/>
              </a:ext>
            </a:extLst>
          </p:cNvPr>
          <p:cNvPicPr>
            <a:picLocks noChangeAspect="1"/>
          </p:cNvPicPr>
          <p:nvPr/>
        </p:nvPicPr>
        <p:blipFill rotWithShape="1">
          <a:blip r:embed="rId3"/>
          <a:srcRect t="7161" b="5932"/>
          <a:stretch/>
        </p:blipFill>
        <p:spPr>
          <a:xfrm>
            <a:off x="20" y="10"/>
            <a:ext cx="6095980" cy="6857989"/>
          </a:xfrm>
          <a:prstGeom prst="rect">
            <a:avLst/>
          </a:prstGeom>
        </p:spPr>
      </p:pic>
      <p:sp>
        <p:nvSpPr>
          <p:cNvPr id="41"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7548"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1682" y="4550150"/>
            <a:ext cx="867485" cy="115439"/>
            <a:chOff x="8910933" y="1861308"/>
            <a:chExt cx="867485" cy="115439"/>
          </a:xfrm>
        </p:grpSpPr>
        <p:sp>
          <p:nvSpPr>
            <p:cNvPr id="44" name="Rectangle 43">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65AEDD-E825-414F-9D92-F7C2D2F62043}"/>
              </a:ext>
            </a:extLst>
          </p:cNvPr>
          <p:cNvSpPr>
            <a:spLocks noGrp="1"/>
          </p:cNvSpPr>
          <p:nvPr>
            <p:ph type="title"/>
          </p:nvPr>
        </p:nvSpPr>
        <p:spPr>
          <a:xfrm>
            <a:off x="7504348" y="1398850"/>
            <a:ext cx="3282152" cy="2030150"/>
          </a:xfrm>
        </p:spPr>
        <p:txBody>
          <a:bodyPr vert="horz" lIns="91440" tIns="45720" rIns="91440" bIns="45720" rtlCol="0" anchor="b">
            <a:normAutofit/>
          </a:bodyPr>
          <a:lstStyle/>
          <a:p>
            <a:pPr algn="ctr"/>
            <a:r>
              <a:rPr lang="en-US" sz="2800" kern="1200" cap="all" spc="390" baseline="0" dirty="0">
                <a:latin typeface="Calibri"/>
                <a:cs typeface="Calibri"/>
              </a:rPr>
              <a:t>Example of student cover letter</a:t>
            </a:r>
          </a:p>
        </p:txBody>
      </p:sp>
    </p:spTree>
    <p:extLst>
      <p:ext uri="{BB962C8B-B14F-4D97-AF65-F5344CB8AC3E}">
        <p14:creationId xmlns:p14="http://schemas.microsoft.com/office/powerpoint/2010/main" val="409444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4" name="Rectangle 5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5" name="Straight Connector 5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8" name="Rectangle 5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Waterfalls in Nature in Indonesia image - Free stock photo ...">
            <a:extLst>
              <a:ext uri="{FF2B5EF4-FFF2-40B4-BE49-F238E27FC236}">
                <a16:creationId xmlns:a16="http://schemas.microsoft.com/office/drawing/2014/main" id="{92036C98-D351-4E02-A2CF-BDD074512033}"/>
              </a:ext>
            </a:extLst>
          </p:cNvPr>
          <p:cNvPicPr>
            <a:picLocks noChangeAspect="1"/>
          </p:cNvPicPr>
          <p:nvPr/>
        </p:nvPicPr>
        <p:blipFill rotWithShape="1">
          <a:blip r:embed="rId2"/>
          <a:srcRect t="3218" r="-1" b="21969"/>
          <a:stretch/>
        </p:blipFill>
        <p:spPr>
          <a:xfrm>
            <a:off x="6096000" y="10"/>
            <a:ext cx="6096000" cy="6857989"/>
          </a:xfrm>
          <a:prstGeom prst="rect">
            <a:avLst/>
          </a:prstGeom>
        </p:spPr>
      </p:pic>
      <p:pic>
        <p:nvPicPr>
          <p:cNvPr id="4" name="Picture 4" descr="Text, letter&#10;&#10;Description automatically generated">
            <a:extLst>
              <a:ext uri="{FF2B5EF4-FFF2-40B4-BE49-F238E27FC236}">
                <a16:creationId xmlns:a16="http://schemas.microsoft.com/office/drawing/2014/main" id="{48550ADA-8A24-4EC7-84DF-7210E734D3B8}"/>
              </a:ext>
            </a:extLst>
          </p:cNvPr>
          <p:cNvPicPr>
            <a:picLocks noChangeAspect="1"/>
          </p:cNvPicPr>
          <p:nvPr/>
        </p:nvPicPr>
        <p:blipFill rotWithShape="1">
          <a:blip r:embed="rId3"/>
          <a:srcRect r="1235"/>
          <a:stretch/>
        </p:blipFill>
        <p:spPr>
          <a:xfrm>
            <a:off x="20" y="10"/>
            <a:ext cx="6095980" cy="6857989"/>
          </a:xfrm>
          <a:prstGeom prst="rect">
            <a:avLst/>
          </a:prstGeom>
        </p:spPr>
      </p:pic>
      <p:sp>
        <p:nvSpPr>
          <p:cNvPr id="60"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7548"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1682" y="4550150"/>
            <a:ext cx="867485" cy="115439"/>
            <a:chOff x="8910933" y="1861308"/>
            <a:chExt cx="867485" cy="115439"/>
          </a:xfrm>
        </p:grpSpPr>
        <p:sp>
          <p:nvSpPr>
            <p:cNvPr id="63" name="Rectangle 62">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65AEDD-E825-414F-9D92-F7C2D2F62043}"/>
              </a:ext>
            </a:extLst>
          </p:cNvPr>
          <p:cNvSpPr>
            <a:spLocks noGrp="1"/>
          </p:cNvSpPr>
          <p:nvPr>
            <p:ph type="title"/>
          </p:nvPr>
        </p:nvSpPr>
        <p:spPr>
          <a:xfrm>
            <a:off x="7504348" y="1398850"/>
            <a:ext cx="3282152" cy="2030150"/>
          </a:xfrm>
        </p:spPr>
        <p:txBody>
          <a:bodyPr vert="horz" lIns="91440" tIns="45720" rIns="91440" bIns="45720" rtlCol="0" anchor="b">
            <a:normAutofit/>
          </a:bodyPr>
          <a:lstStyle/>
          <a:p>
            <a:pPr algn="ctr">
              <a:lnSpc>
                <a:spcPct val="100000"/>
              </a:lnSpc>
            </a:pPr>
            <a:r>
              <a:rPr lang="en-US" sz="2400" kern="1200" cap="all" spc="390" baseline="0" dirty="0">
                <a:latin typeface="Calibri"/>
                <a:cs typeface="Calibri"/>
              </a:rPr>
              <a:t>College Graduate Cover Letter Example</a:t>
            </a:r>
          </a:p>
        </p:txBody>
      </p:sp>
    </p:spTree>
    <p:extLst>
      <p:ext uri="{BB962C8B-B14F-4D97-AF65-F5344CB8AC3E}">
        <p14:creationId xmlns:p14="http://schemas.microsoft.com/office/powerpoint/2010/main" val="15652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9A636D-9CEC-4A76-A113-104B10543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53EEF0-2806-4C52-A779-F5B786040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70288-3991-4998-BB3E-87A2513A1326}"/>
              </a:ext>
            </a:extLst>
          </p:cNvPr>
          <p:cNvSpPr>
            <a:spLocks noGrp="1"/>
          </p:cNvSpPr>
          <p:nvPr>
            <p:ph type="title"/>
          </p:nvPr>
        </p:nvSpPr>
        <p:spPr>
          <a:xfrm>
            <a:off x="1906656" y="1359628"/>
            <a:ext cx="8378688" cy="1160052"/>
          </a:xfrm>
        </p:spPr>
        <p:txBody>
          <a:bodyPr anchor="b">
            <a:normAutofit/>
          </a:bodyPr>
          <a:lstStyle/>
          <a:p>
            <a:pPr algn="ctr"/>
            <a:r>
              <a:rPr lang="en-US" dirty="0">
                <a:latin typeface="Calibri"/>
                <a:ea typeface="+mj-lt"/>
                <a:cs typeface="+mj-lt"/>
              </a:rPr>
              <a:t>LinkedIn Cover Letter</a:t>
            </a:r>
            <a:endParaRPr lang="en-US" dirty="0">
              <a:latin typeface="Calibri"/>
              <a:cs typeface="Calibri"/>
            </a:endParaRPr>
          </a:p>
        </p:txBody>
      </p:sp>
      <p:sp>
        <p:nvSpPr>
          <p:cNvPr id="3" name="Content Placeholder 2">
            <a:extLst>
              <a:ext uri="{FF2B5EF4-FFF2-40B4-BE49-F238E27FC236}">
                <a16:creationId xmlns:a16="http://schemas.microsoft.com/office/drawing/2014/main" id="{2B84B3D5-2C38-4143-AAEE-5A13C3FC545B}"/>
              </a:ext>
            </a:extLst>
          </p:cNvPr>
          <p:cNvSpPr>
            <a:spLocks noGrp="1"/>
          </p:cNvSpPr>
          <p:nvPr>
            <p:ph idx="1"/>
          </p:nvPr>
        </p:nvSpPr>
        <p:spPr>
          <a:xfrm>
            <a:off x="2985078" y="2641600"/>
            <a:ext cx="6221845" cy="3492499"/>
          </a:xfrm>
        </p:spPr>
        <p:txBody>
          <a:bodyPr vert="horz" lIns="91440" tIns="45720" rIns="91440" bIns="45720" rtlCol="0" anchor="ctr">
            <a:normAutofit/>
          </a:bodyPr>
          <a:lstStyle/>
          <a:p>
            <a:pPr algn="ctr"/>
            <a:r>
              <a:rPr lang="en-US" dirty="0">
                <a:latin typeface="Calibri"/>
                <a:ea typeface="+mn-lt"/>
                <a:cs typeface="+mn-lt"/>
              </a:rPr>
              <a:t>This site contains articles, experts, jobs, and more: get all the professional insights you need on LinkedIn: </a:t>
            </a:r>
            <a:r>
              <a:rPr lang="en-US" dirty="0">
                <a:latin typeface="Calibri"/>
                <a:ea typeface="+mn-lt"/>
                <a:cs typeface="+mn-lt"/>
                <a:hlinkClick r:id="rId2"/>
              </a:rPr>
              <a:t>https://www.linkedin.com/</a:t>
            </a:r>
            <a:endParaRPr lang="en-US" dirty="0">
              <a:latin typeface="Calibri"/>
              <a:cs typeface="Calibri"/>
            </a:endParaRP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1016086"/>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234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48A2-DE0F-7514-C60F-8C051EBFD473}"/>
              </a:ext>
            </a:extLst>
          </p:cNvPr>
          <p:cNvSpPr>
            <a:spLocks noGrp="1"/>
          </p:cNvSpPr>
          <p:nvPr>
            <p:ph type="title"/>
          </p:nvPr>
        </p:nvSpPr>
        <p:spPr/>
        <p:txBody>
          <a:bodyPr/>
          <a:lstStyle/>
          <a:p>
            <a:r>
              <a:rPr lang="en-US" dirty="0">
                <a:ea typeface="+mj-lt"/>
                <a:cs typeface="+mj-lt"/>
              </a:rPr>
              <a:t>An Application Letter Achieves: </a:t>
            </a:r>
          </a:p>
        </p:txBody>
      </p:sp>
      <p:graphicFrame>
        <p:nvGraphicFramePr>
          <p:cNvPr id="5" name="Content Placeholder 2">
            <a:extLst>
              <a:ext uri="{FF2B5EF4-FFF2-40B4-BE49-F238E27FC236}">
                <a16:creationId xmlns:a16="http://schemas.microsoft.com/office/drawing/2014/main" id="{DA9EDA6F-3FA3-2CD6-393F-522B50C9FA8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4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D79F4-B6F4-5957-84B7-59F0F4F2C806}"/>
              </a:ext>
            </a:extLst>
          </p:cNvPr>
          <p:cNvSpPr>
            <a:spLocks noGrp="1"/>
          </p:cNvSpPr>
          <p:nvPr>
            <p:ph type="title"/>
          </p:nvPr>
        </p:nvSpPr>
        <p:spPr>
          <a:xfrm>
            <a:off x="838200" y="620742"/>
            <a:ext cx="10515600" cy="1325563"/>
          </a:xfrm>
        </p:spPr>
        <p:txBody>
          <a:bodyPr>
            <a:normAutofit/>
          </a:bodyPr>
          <a:lstStyle/>
          <a:p>
            <a:r>
              <a:rPr lang="en-US">
                <a:solidFill>
                  <a:srgbClr val="FFFFFF"/>
                </a:solidFill>
                <a:ea typeface="+mj-lt"/>
                <a:cs typeface="+mj-lt"/>
              </a:rPr>
              <a:t>An Application Letter Achieves:</a:t>
            </a:r>
          </a:p>
        </p:txBody>
      </p:sp>
      <p:cxnSp>
        <p:nvCxnSpPr>
          <p:cNvPr id="24" name="Straight Connector 2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AE4B5F-3547-E6B6-0578-D96517EDB6AD}"/>
              </a:ext>
            </a:extLst>
          </p:cNvPr>
          <p:cNvSpPr>
            <a:spLocks noGrp="1"/>
          </p:cNvSpPr>
          <p:nvPr>
            <p:ph sz="half" idx="1"/>
          </p:nvPr>
        </p:nvSpPr>
        <p:spPr>
          <a:xfrm>
            <a:off x="838200" y="2266345"/>
            <a:ext cx="5097780" cy="3910617"/>
          </a:xfrm>
        </p:spPr>
        <p:txBody>
          <a:bodyPr vert="horz" lIns="91440" tIns="45720" rIns="91440" bIns="45720" rtlCol="0" anchor="t">
            <a:normAutofit/>
          </a:bodyPr>
          <a:lstStyle/>
          <a:p>
            <a:pPr marL="0" indent="0">
              <a:buNone/>
            </a:pPr>
            <a:r>
              <a:rPr lang="en-US" sz="3200" b="1" dirty="0">
                <a:solidFill>
                  <a:srgbClr val="FFFFFF"/>
                </a:solidFill>
                <a:ea typeface="+mn-lt"/>
                <a:cs typeface="+mn-lt"/>
              </a:rPr>
              <a:t>Attention </a:t>
            </a:r>
            <a:endParaRPr lang="en-US" sz="3200">
              <a:solidFill>
                <a:srgbClr val="FFFFFF"/>
              </a:solidFill>
              <a:cs typeface="Calibri"/>
            </a:endParaRPr>
          </a:p>
          <a:p>
            <a:r>
              <a:rPr lang="en-US" sz="3200" dirty="0">
                <a:solidFill>
                  <a:srgbClr val="FFFFFF"/>
                </a:solidFill>
                <a:ea typeface="+mn-lt"/>
                <a:cs typeface="+mn-lt"/>
              </a:rPr>
              <a:t>Gain favorable attention.</a:t>
            </a:r>
            <a:endParaRPr lang="en-US" sz="3200" dirty="0">
              <a:solidFill>
                <a:srgbClr val="FFFFFF"/>
              </a:solidFill>
              <a:cs typeface="Calibri"/>
            </a:endParaRPr>
          </a:p>
          <a:p>
            <a:r>
              <a:rPr lang="en-US" sz="3200" dirty="0">
                <a:solidFill>
                  <a:srgbClr val="FFFFFF"/>
                </a:solidFill>
                <a:ea typeface="+mn-lt"/>
                <a:cs typeface="+mn-lt"/>
              </a:rPr>
              <a:t>Express interest in the position.</a:t>
            </a:r>
            <a:endParaRPr lang="en-US" sz="3200">
              <a:solidFill>
                <a:srgbClr val="FFFFFF"/>
              </a:solidFill>
              <a:cs typeface="Calibri"/>
            </a:endParaRPr>
          </a:p>
          <a:p>
            <a:r>
              <a:rPr lang="en-US" sz="3200" dirty="0">
                <a:solidFill>
                  <a:srgbClr val="FFFFFF"/>
                </a:solidFill>
                <a:ea typeface="+mn-lt"/>
                <a:cs typeface="+mn-lt"/>
              </a:rPr>
              <a:t>Motivate the receiver to read the entire application letter.</a:t>
            </a:r>
            <a:endParaRPr lang="en-US" sz="3200">
              <a:solidFill>
                <a:srgbClr val="FFFFFF"/>
              </a:solidFill>
              <a:cs typeface="Calibri"/>
            </a:endParaRPr>
          </a:p>
          <a:p>
            <a:endParaRPr lang="en-US" sz="3200" dirty="0">
              <a:solidFill>
                <a:srgbClr val="FFFFFF"/>
              </a:solidFill>
              <a:cs typeface="Calibri"/>
            </a:endParaRPr>
          </a:p>
        </p:txBody>
      </p:sp>
      <p:sp>
        <p:nvSpPr>
          <p:cNvPr id="4" name="Content Placeholder 3">
            <a:extLst>
              <a:ext uri="{FF2B5EF4-FFF2-40B4-BE49-F238E27FC236}">
                <a16:creationId xmlns:a16="http://schemas.microsoft.com/office/drawing/2014/main" id="{24C6E8D7-C87B-9706-D580-9C66E0F3447C}"/>
              </a:ext>
            </a:extLst>
          </p:cNvPr>
          <p:cNvSpPr>
            <a:spLocks noGrp="1"/>
          </p:cNvSpPr>
          <p:nvPr>
            <p:ph sz="half" idx="2"/>
          </p:nvPr>
        </p:nvSpPr>
        <p:spPr>
          <a:xfrm>
            <a:off x="6256020" y="2266345"/>
            <a:ext cx="5097780" cy="3910618"/>
          </a:xfrm>
        </p:spPr>
        <p:txBody>
          <a:bodyPr vert="horz" lIns="91440" tIns="45720" rIns="91440" bIns="45720" rtlCol="0" anchor="t">
            <a:normAutofit/>
          </a:bodyPr>
          <a:lstStyle/>
          <a:p>
            <a:pPr marL="0" indent="0">
              <a:buNone/>
            </a:pPr>
            <a:r>
              <a:rPr lang="en-US" sz="3200" b="1" dirty="0">
                <a:solidFill>
                  <a:srgbClr val="FFFFFF"/>
                </a:solidFill>
                <a:ea typeface="+mn-lt"/>
                <a:cs typeface="+mn-lt"/>
              </a:rPr>
              <a:t>Interest </a:t>
            </a:r>
            <a:endParaRPr lang="en-US" sz="3200" dirty="0">
              <a:solidFill>
                <a:srgbClr val="FFFFFF"/>
              </a:solidFill>
              <a:cs typeface="Calibri"/>
            </a:endParaRPr>
          </a:p>
          <a:p>
            <a:r>
              <a:rPr lang="en-US" sz="3200" dirty="0">
                <a:solidFill>
                  <a:srgbClr val="FFFFFF"/>
                </a:solidFill>
                <a:ea typeface="+mn-lt"/>
                <a:cs typeface="+mn-lt"/>
              </a:rPr>
              <a:t>Market your qualifications</a:t>
            </a:r>
            <a:endParaRPr lang="en-US" sz="3200" dirty="0">
              <a:solidFill>
                <a:srgbClr val="FFFFFF"/>
              </a:solidFill>
              <a:cs typeface="Calibri"/>
            </a:endParaRPr>
          </a:p>
          <a:p>
            <a:r>
              <a:rPr lang="en-US" sz="3200" dirty="0">
                <a:solidFill>
                  <a:srgbClr val="FFFFFF"/>
                </a:solidFill>
                <a:ea typeface="+mn-lt"/>
                <a:cs typeface="+mn-lt"/>
              </a:rPr>
              <a:t>Identify special strengths and attributes and relate how they meet job requirements.</a:t>
            </a:r>
            <a:endParaRPr lang="en-US" sz="3200" dirty="0">
              <a:solidFill>
                <a:srgbClr val="FFFFFF"/>
              </a:solidFill>
              <a:cs typeface="Calibri"/>
            </a:endParaRPr>
          </a:p>
        </p:txBody>
      </p:sp>
    </p:spTree>
    <p:extLst>
      <p:ext uri="{BB962C8B-B14F-4D97-AF65-F5344CB8AC3E}">
        <p14:creationId xmlns:p14="http://schemas.microsoft.com/office/powerpoint/2010/main" val="178729314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D79F4-B6F4-5957-84B7-59F0F4F2C806}"/>
              </a:ext>
            </a:extLst>
          </p:cNvPr>
          <p:cNvSpPr>
            <a:spLocks noGrp="1"/>
          </p:cNvSpPr>
          <p:nvPr>
            <p:ph type="title"/>
          </p:nvPr>
        </p:nvSpPr>
        <p:spPr>
          <a:xfrm>
            <a:off x="838200" y="620742"/>
            <a:ext cx="10515600" cy="1325563"/>
          </a:xfrm>
        </p:spPr>
        <p:txBody>
          <a:bodyPr>
            <a:normAutofit/>
          </a:bodyPr>
          <a:lstStyle/>
          <a:p>
            <a:r>
              <a:rPr lang="en-US">
                <a:solidFill>
                  <a:srgbClr val="FFFFFF"/>
                </a:solidFill>
                <a:ea typeface="+mj-lt"/>
                <a:cs typeface="+mj-lt"/>
              </a:rPr>
              <a:t>An Application Letter Achieves:</a:t>
            </a:r>
          </a:p>
        </p:txBody>
      </p:sp>
      <p:cxnSp>
        <p:nvCxnSpPr>
          <p:cNvPr id="24" name="Straight Connector 2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AE4B5F-3547-E6B6-0578-D96517EDB6AD}"/>
              </a:ext>
            </a:extLst>
          </p:cNvPr>
          <p:cNvSpPr>
            <a:spLocks noGrp="1"/>
          </p:cNvSpPr>
          <p:nvPr>
            <p:ph sz="half" idx="1"/>
          </p:nvPr>
        </p:nvSpPr>
        <p:spPr>
          <a:xfrm>
            <a:off x="838200" y="2266345"/>
            <a:ext cx="5097780" cy="3910617"/>
          </a:xfrm>
        </p:spPr>
        <p:txBody>
          <a:bodyPr vert="horz" lIns="91440" tIns="45720" rIns="91440" bIns="45720" rtlCol="0" anchor="t">
            <a:normAutofit/>
          </a:bodyPr>
          <a:lstStyle/>
          <a:p>
            <a:pPr marL="0" indent="0">
              <a:buNone/>
            </a:pPr>
            <a:r>
              <a:rPr lang="en-US" sz="3200" b="1" dirty="0">
                <a:ea typeface="+mn-lt"/>
                <a:cs typeface="+mn-lt"/>
              </a:rPr>
              <a:t>Desire </a:t>
            </a:r>
            <a:endParaRPr lang="en-US" sz="3200" dirty="0">
              <a:ea typeface="+mn-lt"/>
              <a:cs typeface="+mn-lt"/>
            </a:endParaRPr>
          </a:p>
          <a:p>
            <a:pPr>
              <a:buFont typeface="Arial"/>
            </a:pPr>
            <a:r>
              <a:rPr lang="en-US" sz="3200" dirty="0">
                <a:ea typeface="+mn-lt"/>
                <a:cs typeface="+mn-lt"/>
              </a:rPr>
              <a:t>Describe selected accomplishments that show how you can benefit the company.</a:t>
            </a:r>
          </a:p>
          <a:p>
            <a:pPr>
              <a:buFont typeface="Arial"/>
            </a:pPr>
            <a:r>
              <a:rPr lang="en-US" sz="3200" dirty="0">
                <a:ea typeface="+mn-lt"/>
                <a:cs typeface="+mn-lt"/>
              </a:rPr>
              <a:t>Motivate the receiver to look closely at your résumé.</a:t>
            </a:r>
          </a:p>
        </p:txBody>
      </p:sp>
      <p:sp>
        <p:nvSpPr>
          <p:cNvPr id="4" name="Content Placeholder 3">
            <a:extLst>
              <a:ext uri="{FF2B5EF4-FFF2-40B4-BE49-F238E27FC236}">
                <a16:creationId xmlns:a16="http://schemas.microsoft.com/office/drawing/2014/main" id="{24C6E8D7-C87B-9706-D580-9C66E0F3447C}"/>
              </a:ext>
            </a:extLst>
          </p:cNvPr>
          <p:cNvSpPr>
            <a:spLocks noGrp="1"/>
          </p:cNvSpPr>
          <p:nvPr>
            <p:ph sz="half" idx="2"/>
          </p:nvPr>
        </p:nvSpPr>
        <p:spPr>
          <a:xfrm>
            <a:off x="6256020" y="2266345"/>
            <a:ext cx="5097780" cy="3910618"/>
          </a:xfrm>
        </p:spPr>
        <p:txBody>
          <a:bodyPr vert="horz" lIns="91440" tIns="45720" rIns="91440" bIns="45720" rtlCol="0" anchor="t">
            <a:normAutofit/>
          </a:bodyPr>
          <a:lstStyle/>
          <a:p>
            <a:pPr marL="0" indent="0">
              <a:buNone/>
            </a:pPr>
            <a:r>
              <a:rPr lang="en-US" sz="3200" b="1" dirty="0">
                <a:ea typeface="+mn-lt"/>
                <a:cs typeface="+mn-lt"/>
              </a:rPr>
              <a:t>Action </a:t>
            </a:r>
            <a:endParaRPr lang="en-US" b="1">
              <a:ea typeface="+mn-lt"/>
              <a:cs typeface="+mn-lt"/>
            </a:endParaRPr>
          </a:p>
          <a:p>
            <a:r>
              <a:rPr lang="en-US" sz="3200" dirty="0">
                <a:ea typeface="+mn-lt"/>
                <a:cs typeface="+mn-lt"/>
              </a:rPr>
              <a:t>Request an interview or propose a future meeting. </a:t>
            </a:r>
            <a:endParaRPr lang="en-US">
              <a:ea typeface="+mn-lt"/>
              <a:cs typeface="+mn-lt"/>
            </a:endParaRPr>
          </a:p>
          <a:p>
            <a:r>
              <a:rPr lang="en-US" sz="3200" dirty="0">
                <a:ea typeface="+mn-lt"/>
                <a:cs typeface="+mn-lt"/>
              </a:rPr>
              <a:t>Provide easy-to-use contact information.</a:t>
            </a:r>
            <a:endParaRPr lang="en-US" dirty="0">
              <a:ea typeface="+mn-lt"/>
              <a:cs typeface="+mn-lt"/>
            </a:endParaRPr>
          </a:p>
          <a:p>
            <a:r>
              <a:rPr lang="en-US" sz="3200" dirty="0">
                <a:ea typeface="+mn-lt"/>
                <a:cs typeface="+mn-lt"/>
              </a:rPr>
              <a:t>Suggest scheduling alternatives. </a:t>
            </a:r>
            <a:endParaRPr lang="en-US" dirty="0">
              <a:ea typeface="+mn-lt"/>
              <a:cs typeface="+mn-lt"/>
            </a:endParaRPr>
          </a:p>
          <a:p>
            <a:pPr marL="0" indent="0">
              <a:buNone/>
            </a:pPr>
            <a:endParaRPr lang="en-US" sz="3200" dirty="0">
              <a:cs typeface="Calibri"/>
            </a:endParaRPr>
          </a:p>
        </p:txBody>
      </p:sp>
    </p:spTree>
    <p:extLst>
      <p:ext uri="{BB962C8B-B14F-4D97-AF65-F5344CB8AC3E}">
        <p14:creationId xmlns:p14="http://schemas.microsoft.com/office/powerpoint/2010/main" val="18568212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408-7C3E-4A90-9152-FCC0C5421E8E}"/>
              </a:ext>
            </a:extLst>
          </p:cNvPr>
          <p:cNvSpPr>
            <a:spLocks noGrp="1"/>
          </p:cNvSpPr>
          <p:nvPr>
            <p:ph type="title"/>
          </p:nvPr>
        </p:nvSpPr>
        <p:spPr/>
        <p:txBody>
          <a:bodyPr>
            <a:normAutofit/>
          </a:bodyPr>
          <a:lstStyle/>
          <a:p>
            <a:r>
              <a:rPr lang="en-US" sz="4400" dirty="0">
                <a:latin typeface="Calibri"/>
                <a:ea typeface="+mj-lt"/>
                <a:cs typeface="+mj-lt"/>
              </a:rPr>
              <a:t>Anatomy of a Cover Letter</a:t>
            </a:r>
            <a:endParaRPr lang="en-US" sz="4400">
              <a:latin typeface="Calibri"/>
              <a:cs typeface="Calibri"/>
            </a:endParaRPr>
          </a:p>
        </p:txBody>
      </p:sp>
      <p:sp>
        <p:nvSpPr>
          <p:cNvPr id="3" name="Content Placeholder 2">
            <a:extLst>
              <a:ext uri="{FF2B5EF4-FFF2-40B4-BE49-F238E27FC236}">
                <a16:creationId xmlns:a16="http://schemas.microsoft.com/office/drawing/2014/main" id="{0FFF919B-FF76-4EFC-9A75-6370BEBF95DB}"/>
              </a:ext>
            </a:extLst>
          </p:cNvPr>
          <p:cNvSpPr>
            <a:spLocks noGrp="1"/>
          </p:cNvSpPr>
          <p:nvPr>
            <p:ph idx="1"/>
          </p:nvPr>
        </p:nvSpPr>
        <p:spPr/>
        <p:txBody>
          <a:bodyPr vert="horz" lIns="91440" tIns="45720" rIns="91440" bIns="45720" rtlCol="0" anchor="t">
            <a:normAutofit lnSpcReduction="10000"/>
          </a:bodyPr>
          <a:lstStyle/>
          <a:p>
            <a:r>
              <a:rPr lang="en-US" b="1" dirty="0">
                <a:latin typeface="Calibri"/>
                <a:ea typeface="+mn-lt"/>
                <a:cs typeface="+mn-lt"/>
              </a:rPr>
              <a:t>A basic formula for cover letters is as follows:</a:t>
            </a:r>
            <a:endParaRPr lang="en-US" b="1">
              <a:latin typeface="Calibri"/>
              <a:cs typeface="Calibri"/>
            </a:endParaRPr>
          </a:p>
          <a:p>
            <a:pPr marL="342900" indent="-342900">
              <a:buFont typeface="Arial"/>
              <a:buChar char="•"/>
            </a:pPr>
            <a:r>
              <a:rPr lang="en-US" b="1" dirty="0">
                <a:latin typeface="Calibri"/>
                <a:ea typeface="+mn-lt"/>
                <a:cs typeface="+mn-lt"/>
              </a:rPr>
              <a:t>Standard business letter address format</a:t>
            </a:r>
            <a:r>
              <a:rPr lang="en-US" dirty="0">
                <a:latin typeface="Calibri"/>
                <a:ea typeface="+mn-lt"/>
                <a:cs typeface="+mn-lt"/>
              </a:rPr>
              <a:t>—prospect name, title, company, address—top left</a:t>
            </a:r>
            <a:endParaRPr lang="en-US">
              <a:latin typeface="Calibri"/>
              <a:cs typeface="Calibri"/>
            </a:endParaRPr>
          </a:p>
          <a:p>
            <a:pPr marL="342900" indent="-342900">
              <a:buFont typeface="Arial"/>
              <a:buChar char="•"/>
            </a:pPr>
            <a:r>
              <a:rPr lang="en-US" b="1" dirty="0">
                <a:latin typeface="Calibri"/>
                <a:ea typeface="+mn-lt"/>
                <a:cs typeface="+mn-lt"/>
              </a:rPr>
              <a:t>Salutation</a:t>
            </a:r>
            <a:r>
              <a:rPr lang="en-US" dirty="0">
                <a:latin typeface="Calibri"/>
                <a:ea typeface="+mn-lt"/>
                <a:cs typeface="+mn-lt"/>
              </a:rPr>
              <a:t> (yes, it should be to a real person—take time to know your target)</a:t>
            </a:r>
            <a:endParaRPr lang="en-US">
              <a:latin typeface="Calibri"/>
              <a:cs typeface="Calibri"/>
            </a:endParaRPr>
          </a:p>
          <a:p>
            <a:pPr marL="342900" indent="-342900">
              <a:buFont typeface="Arial"/>
              <a:buChar char="•"/>
            </a:pPr>
            <a:r>
              <a:rPr lang="en-US" b="1" dirty="0">
                <a:latin typeface="Calibri"/>
                <a:ea typeface="+mn-lt"/>
                <a:cs typeface="+mn-lt"/>
              </a:rPr>
              <a:t>First paragraph</a:t>
            </a:r>
            <a:r>
              <a:rPr lang="en-US" dirty="0">
                <a:latin typeface="Calibri"/>
                <a:ea typeface="+mn-lt"/>
                <a:cs typeface="+mn-lt"/>
              </a:rPr>
              <a:t>—why you are writing? To meet that company's specific need(s)!</a:t>
            </a:r>
            <a:endParaRPr lang="en-US">
              <a:latin typeface="Calibri"/>
              <a:cs typeface="Calibri"/>
            </a:endParaRPr>
          </a:p>
          <a:p>
            <a:pPr marL="342900" indent="-342900">
              <a:buFont typeface="Arial"/>
              <a:buChar char="•"/>
            </a:pPr>
            <a:r>
              <a:rPr lang="en-US" b="1" dirty="0">
                <a:latin typeface="Calibri"/>
                <a:ea typeface="+mn-lt"/>
                <a:cs typeface="+mn-lt"/>
              </a:rPr>
              <a:t>Second paragraph</a:t>
            </a:r>
            <a:r>
              <a:rPr lang="en-US" dirty="0">
                <a:latin typeface="Calibri"/>
                <a:ea typeface="+mn-lt"/>
                <a:cs typeface="+mn-lt"/>
              </a:rPr>
              <a:t>—briefly state two or three top skills (from the Summary section of your resume), then immediately follow with the benefits these features (and you as a person) will provide to the company.</a:t>
            </a:r>
            <a:endParaRPr lang="en-US">
              <a:latin typeface="Calibri"/>
              <a:cs typeface="Calibri"/>
            </a:endParaRPr>
          </a:p>
          <a:p>
            <a:pPr marL="342900" indent="-342900">
              <a:buFont typeface="Arial"/>
              <a:buChar char="•"/>
            </a:pPr>
            <a:r>
              <a:rPr lang="en-US" b="1" dirty="0">
                <a:latin typeface="Calibri"/>
                <a:ea typeface="+mn-lt"/>
                <a:cs typeface="+mn-lt"/>
              </a:rPr>
              <a:t>Third paragraph</a:t>
            </a:r>
            <a:r>
              <a:rPr lang="en-US" dirty="0">
                <a:latin typeface="Calibri"/>
                <a:ea typeface="+mn-lt"/>
                <a:cs typeface="+mn-lt"/>
              </a:rPr>
              <a:t>—close! Not just the ending of the letter, but the "sales closer" to the letter. Close the sale. Give your target contact a specific action to take and a backup action you will take if you do not get a response.</a:t>
            </a:r>
            <a:endParaRPr lang="en-US">
              <a:latin typeface="Calibri"/>
              <a:cs typeface="Calibri"/>
            </a:endParaRPr>
          </a:p>
        </p:txBody>
      </p:sp>
    </p:spTree>
    <p:extLst>
      <p:ext uri="{BB962C8B-B14F-4D97-AF65-F5344CB8AC3E}">
        <p14:creationId xmlns:p14="http://schemas.microsoft.com/office/powerpoint/2010/main" val="31749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408-7C3E-4A90-9152-FCC0C5421E8E}"/>
              </a:ext>
            </a:extLst>
          </p:cNvPr>
          <p:cNvSpPr>
            <a:spLocks noGrp="1"/>
          </p:cNvSpPr>
          <p:nvPr>
            <p:ph type="title"/>
          </p:nvPr>
        </p:nvSpPr>
        <p:spPr/>
        <p:txBody>
          <a:bodyPr>
            <a:normAutofit/>
          </a:bodyPr>
          <a:lstStyle/>
          <a:p>
            <a:r>
              <a:rPr lang="en-US" sz="4400" dirty="0">
                <a:latin typeface="Calibri"/>
                <a:ea typeface="+mj-lt"/>
                <a:cs typeface="+mj-lt"/>
              </a:rPr>
              <a:t>Anatomy of a Cover Letter</a:t>
            </a:r>
            <a:endParaRPr lang="en-US" sz="4400">
              <a:latin typeface="Calibri"/>
              <a:cs typeface="Calibri"/>
            </a:endParaRPr>
          </a:p>
        </p:txBody>
      </p:sp>
      <p:sp>
        <p:nvSpPr>
          <p:cNvPr id="3" name="Content Placeholder 2">
            <a:extLst>
              <a:ext uri="{FF2B5EF4-FFF2-40B4-BE49-F238E27FC236}">
                <a16:creationId xmlns:a16="http://schemas.microsoft.com/office/drawing/2014/main" id="{0FFF919B-FF76-4EFC-9A75-6370BEBF95DB}"/>
              </a:ext>
            </a:extLst>
          </p:cNvPr>
          <p:cNvSpPr>
            <a:spLocks noGrp="1"/>
          </p:cNvSpPr>
          <p:nvPr>
            <p:ph idx="1"/>
          </p:nvPr>
        </p:nvSpPr>
        <p:spPr/>
        <p:txBody>
          <a:bodyPr vert="horz" lIns="91440" tIns="45720" rIns="91440" bIns="45720" rtlCol="0" anchor="t">
            <a:normAutofit lnSpcReduction="10000"/>
          </a:bodyPr>
          <a:lstStyle/>
          <a:p>
            <a:r>
              <a:rPr lang="en-US" b="1" dirty="0">
                <a:latin typeface="Calibri"/>
                <a:ea typeface="+mn-lt"/>
                <a:cs typeface="+mn-lt"/>
              </a:rPr>
              <a:t>A basic formula for cover letters is as follows:</a:t>
            </a:r>
            <a:endParaRPr lang="en-US" b="1">
              <a:latin typeface="Calibri"/>
              <a:cs typeface="Calibri"/>
            </a:endParaRPr>
          </a:p>
          <a:p>
            <a:pPr marL="342900" indent="-342900">
              <a:buFont typeface="Arial"/>
              <a:buChar char="•"/>
            </a:pPr>
            <a:r>
              <a:rPr lang="en-US" b="1" dirty="0">
                <a:latin typeface="Calibri"/>
                <a:ea typeface="+mn-lt"/>
                <a:cs typeface="+mn-lt"/>
              </a:rPr>
              <a:t>Standard business letter address format</a:t>
            </a:r>
            <a:r>
              <a:rPr lang="en-US" dirty="0">
                <a:latin typeface="Calibri"/>
                <a:ea typeface="+mn-lt"/>
                <a:cs typeface="+mn-lt"/>
              </a:rPr>
              <a:t>—prospect name, title, company, address—top left</a:t>
            </a:r>
            <a:endParaRPr lang="en-US">
              <a:latin typeface="Calibri"/>
              <a:cs typeface="Calibri"/>
            </a:endParaRPr>
          </a:p>
          <a:p>
            <a:pPr marL="342900" indent="-342900">
              <a:buFont typeface="Arial"/>
              <a:buChar char="•"/>
            </a:pPr>
            <a:r>
              <a:rPr lang="en-US" b="1" dirty="0">
                <a:latin typeface="Calibri"/>
                <a:ea typeface="+mn-lt"/>
                <a:cs typeface="+mn-lt"/>
              </a:rPr>
              <a:t>Salutation</a:t>
            </a:r>
            <a:r>
              <a:rPr lang="en-US" dirty="0">
                <a:latin typeface="Calibri"/>
                <a:ea typeface="+mn-lt"/>
                <a:cs typeface="+mn-lt"/>
              </a:rPr>
              <a:t> (yes, it should be to a real person—take time to know your target)</a:t>
            </a:r>
            <a:endParaRPr lang="en-US">
              <a:latin typeface="Calibri"/>
              <a:cs typeface="Calibri"/>
            </a:endParaRPr>
          </a:p>
          <a:p>
            <a:pPr marL="342900" indent="-342900">
              <a:buFont typeface="Arial"/>
              <a:buChar char="•"/>
            </a:pPr>
            <a:r>
              <a:rPr lang="en-US" b="1" dirty="0">
                <a:latin typeface="Calibri"/>
                <a:ea typeface="+mn-lt"/>
                <a:cs typeface="+mn-lt"/>
              </a:rPr>
              <a:t>First paragraph</a:t>
            </a:r>
            <a:r>
              <a:rPr lang="en-US" dirty="0">
                <a:latin typeface="Calibri"/>
                <a:ea typeface="+mn-lt"/>
                <a:cs typeface="+mn-lt"/>
              </a:rPr>
              <a:t>—why you are writing? To meet that company's specific need(s)!</a:t>
            </a:r>
            <a:endParaRPr lang="en-US">
              <a:latin typeface="Calibri"/>
              <a:cs typeface="Calibri"/>
            </a:endParaRPr>
          </a:p>
          <a:p>
            <a:pPr marL="342900" indent="-342900">
              <a:buFont typeface="Arial"/>
              <a:buChar char="•"/>
            </a:pPr>
            <a:r>
              <a:rPr lang="en-US" b="1" dirty="0">
                <a:latin typeface="Calibri"/>
                <a:ea typeface="+mn-lt"/>
                <a:cs typeface="+mn-lt"/>
              </a:rPr>
              <a:t>Second paragraph</a:t>
            </a:r>
            <a:r>
              <a:rPr lang="en-US" dirty="0">
                <a:latin typeface="Calibri"/>
                <a:ea typeface="+mn-lt"/>
                <a:cs typeface="+mn-lt"/>
              </a:rPr>
              <a:t>—briefly state two or three top skills (from the Summary section of your resume), then immediately follow with the benefits these features (and you as a person) will provide to the company.</a:t>
            </a:r>
            <a:endParaRPr lang="en-US">
              <a:latin typeface="Calibri"/>
              <a:cs typeface="Calibri"/>
            </a:endParaRPr>
          </a:p>
          <a:p>
            <a:pPr marL="342900" indent="-342900">
              <a:buFont typeface="Arial"/>
              <a:buChar char="•"/>
            </a:pPr>
            <a:r>
              <a:rPr lang="en-US" b="1" dirty="0">
                <a:latin typeface="Calibri"/>
                <a:ea typeface="+mn-lt"/>
                <a:cs typeface="+mn-lt"/>
              </a:rPr>
              <a:t>Third paragraph</a:t>
            </a:r>
            <a:r>
              <a:rPr lang="en-US" dirty="0">
                <a:latin typeface="Calibri"/>
                <a:ea typeface="+mn-lt"/>
                <a:cs typeface="+mn-lt"/>
              </a:rPr>
              <a:t>—close! Not just the ending of the letter, but the "sales closer" to the letter. Close the sale. Give your target contact a specific action to take and a backup action you will take if you do not get a response.</a:t>
            </a:r>
            <a:endParaRPr lang="en-US">
              <a:latin typeface="Calibri"/>
              <a:cs typeface="Calibri"/>
            </a:endParaRPr>
          </a:p>
        </p:txBody>
      </p:sp>
    </p:spTree>
    <p:extLst>
      <p:ext uri="{BB962C8B-B14F-4D97-AF65-F5344CB8AC3E}">
        <p14:creationId xmlns:p14="http://schemas.microsoft.com/office/powerpoint/2010/main" val="11215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0B0066-0C4B-50AE-42E1-799E1A80753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460" r="13205"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AC392BA-4EEC-5949-CA39-78BDFEE987D1}"/>
              </a:ext>
            </a:extLst>
          </p:cNvPr>
          <p:cNvSpPr>
            <a:spLocks noGrp="1"/>
          </p:cNvSpPr>
          <p:nvPr>
            <p:ph type="title"/>
          </p:nvPr>
        </p:nvSpPr>
        <p:spPr>
          <a:xfrm>
            <a:off x="709448" y="1913950"/>
            <a:ext cx="4204137" cy="1342754"/>
          </a:xfrm>
        </p:spPr>
        <p:txBody>
          <a:bodyPr>
            <a:normAutofit/>
          </a:bodyPr>
          <a:lstStyle/>
          <a:p>
            <a:pPr algn="ctr"/>
            <a:r>
              <a:rPr lang="en-US" sz="4800" b="1" dirty="0">
                <a:ea typeface="+mj-lt"/>
                <a:cs typeface="+mj-lt"/>
              </a:rPr>
              <a:t>Chapter outline</a:t>
            </a:r>
            <a:endParaRPr lang="en-US" sz="4800" b="1">
              <a:cs typeface="Calibri Light"/>
            </a:endParaRP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20CAE5-4B1C-A9EF-BC4C-AF40AAF3F4F5}"/>
              </a:ext>
            </a:extLst>
          </p:cNvPr>
          <p:cNvSpPr>
            <a:spLocks noGrp="1"/>
          </p:cNvSpPr>
          <p:nvPr>
            <p:ph idx="1"/>
          </p:nvPr>
        </p:nvSpPr>
        <p:spPr>
          <a:xfrm>
            <a:off x="525516" y="3417573"/>
            <a:ext cx="4593021" cy="2619839"/>
          </a:xfrm>
        </p:spPr>
        <p:txBody>
          <a:bodyPr vert="horz" lIns="91440" tIns="45720" rIns="91440" bIns="45720" rtlCol="0" anchor="ctr">
            <a:normAutofit/>
          </a:bodyPr>
          <a:lstStyle/>
          <a:p>
            <a:pPr marL="0" indent="0">
              <a:buNone/>
            </a:pPr>
            <a:r>
              <a:rPr lang="en-US" sz="4400" dirty="0">
                <a:ea typeface="+mn-lt"/>
                <a:cs typeface="+mn-lt"/>
              </a:rPr>
              <a:t>1. Résumé</a:t>
            </a:r>
            <a:endParaRPr lang="en-US" sz="4400" dirty="0">
              <a:cs typeface="Calibri"/>
            </a:endParaRPr>
          </a:p>
          <a:p>
            <a:pPr marL="0" indent="0">
              <a:buNone/>
            </a:pPr>
            <a:r>
              <a:rPr lang="en-US" sz="4400" dirty="0">
                <a:ea typeface="+mn-lt"/>
                <a:cs typeface="+mn-lt"/>
              </a:rPr>
              <a:t>2. Cover letter</a:t>
            </a:r>
          </a:p>
        </p:txBody>
      </p:sp>
      <p:sp>
        <p:nvSpPr>
          <p:cNvPr id="5" name="TextBox 4">
            <a:extLst>
              <a:ext uri="{FF2B5EF4-FFF2-40B4-BE49-F238E27FC236}">
                <a16:creationId xmlns:a16="http://schemas.microsoft.com/office/drawing/2014/main" id="{5221D900-75DD-7C82-EB56-804B9B38E82D}"/>
              </a:ext>
            </a:extLst>
          </p:cNvPr>
          <p:cNvSpPr txBox="1"/>
          <p:nvPr/>
        </p:nvSpPr>
        <p:spPr>
          <a:xfrm>
            <a:off x="9737481"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91653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otebook and ballpen">
            <a:extLst>
              <a:ext uri="{FF2B5EF4-FFF2-40B4-BE49-F238E27FC236}">
                <a16:creationId xmlns:a16="http://schemas.microsoft.com/office/drawing/2014/main" id="{DEE9FC75-36AD-2D43-0B1F-1D5150F374F7}"/>
              </a:ext>
            </a:extLst>
          </p:cNvPr>
          <p:cNvPicPr>
            <a:picLocks noChangeAspect="1"/>
          </p:cNvPicPr>
          <p:nvPr/>
        </p:nvPicPr>
        <p:blipFill rotWithShape="1">
          <a:blip r:embed="rId2"/>
          <a:srcRect l="23402" t="9090" r="8" b="8"/>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CD6E20-1EA4-3771-B779-3F2AD3D55FFA}"/>
              </a:ext>
            </a:extLst>
          </p:cNvPr>
          <p:cNvSpPr>
            <a:spLocks noGrp="1"/>
          </p:cNvSpPr>
          <p:nvPr>
            <p:ph type="title"/>
          </p:nvPr>
        </p:nvSpPr>
        <p:spPr>
          <a:xfrm>
            <a:off x="371094" y="1161288"/>
            <a:ext cx="3438144" cy="1124712"/>
          </a:xfrm>
        </p:spPr>
        <p:txBody>
          <a:bodyPr anchor="b">
            <a:normAutofit/>
          </a:bodyPr>
          <a:lstStyle/>
          <a:p>
            <a:r>
              <a:rPr lang="en-US" sz="2800">
                <a:ea typeface="+mj-lt"/>
                <a:cs typeface="+mj-lt"/>
              </a:rPr>
              <a:t>Activity</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588FBE-63CA-E4FD-4255-7C4D498CC69A}"/>
              </a:ext>
            </a:extLst>
          </p:cNvPr>
          <p:cNvSpPr>
            <a:spLocks noGrp="1"/>
          </p:cNvSpPr>
          <p:nvPr>
            <p:ph idx="1"/>
          </p:nvPr>
        </p:nvSpPr>
        <p:spPr>
          <a:xfrm>
            <a:off x="371094" y="2718054"/>
            <a:ext cx="3739943" cy="3207258"/>
          </a:xfrm>
        </p:spPr>
        <p:txBody>
          <a:bodyPr vert="horz" lIns="91440" tIns="45720" rIns="91440" bIns="45720" rtlCol="0" anchor="t">
            <a:noAutofit/>
          </a:bodyPr>
          <a:lstStyle/>
          <a:p>
            <a:pPr>
              <a:lnSpc>
                <a:spcPct val="150000"/>
              </a:lnSpc>
            </a:pPr>
            <a:r>
              <a:rPr lang="en-US" sz="2000">
                <a:ea typeface="+mn-lt"/>
                <a:cs typeface="+mn-lt"/>
              </a:rPr>
              <a:t>Write a cover letter, think about where you want to work, the job you really enjoy and are capable of.</a:t>
            </a:r>
            <a:endParaRPr lang="en-US" sz="2000">
              <a:cs typeface="Calibri" panose="020F0502020204030204"/>
            </a:endParaRPr>
          </a:p>
          <a:p>
            <a:pPr>
              <a:lnSpc>
                <a:spcPct val="150000"/>
              </a:lnSpc>
            </a:pPr>
            <a:r>
              <a:rPr lang="en-US" sz="2000" dirty="0">
                <a:ea typeface="+mn-lt"/>
                <a:cs typeface="+mn-lt"/>
              </a:rPr>
              <a:t>Draft and finalize your cover letter and share it with your classmates.</a:t>
            </a:r>
            <a:endParaRPr lang="en-US" sz="2000" dirty="0">
              <a:cs typeface="Calibri" panose="020F0502020204030204"/>
            </a:endParaRPr>
          </a:p>
        </p:txBody>
      </p:sp>
    </p:spTree>
    <p:extLst>
      <p:ext uri="{BB962C8B-B14F-4D97-AF65-F5344CB8AC3E}">
        <p14:creationId xmlns:p14="http://schemas.microsoft.com/office/powerpoint/2010/main" val="175923362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5628" r="29330" b="2"/>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3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B2FF75-C069-FBA3-DD26-DA99F1D2D541}"/>
              </a:ext>
            </a:extLst>
          </p:cNvPr>
          <p:cNvSpPr>
            <a:spLocks noGrp="1"/>
          </p:cNvSpPr>
          <p:nvPr>
            <p:ph type="title"/>
          </p:nvPr>
        </p:nvSpPr>
        <p:spPr>
          <a:xfrm>
            <a:off x="908454" y="1360481"/>
            <a:ext cx="4605340" cy="3077713"/>
          </a:xfrm>
        </p:spPr>
        <p:txBody>
          <a:bodyPr vert="horz" lIns="91440" tIns="45720" rIns="91440" bIns="45720" rtlCol="0" anchor="b">
            <a:normAutofit/>
          </a:bodyPr>
          <a:lstStyle/>
          <a:p>
            <a:endParaRPr lang="en-US" sz="2400">
              <a:solidFill>
                <a:schemeClr val="bg1"/>
              </a:solidFill>
            </a:endParaRPr>
          </a:p>
          <a:p>
            <a:endParaRPr lang="en-US" sz="2400">
              <a:solidFill>
                <a:schemeClr val="bg1"/>
              </a:solidFill>
            </a:endParaRPr>
          </a:p>
          <a:p>
            <a:r>
              <a:rPr lang="en-US" sz="3600" dirty="0">
                <a:solidFill>
                  <a:schemeClr val="bg1"/>
                </a:solidFill>
              </a:rPr>
              <a:t>The most important tool you have on a résumé is language. </a:t>
            </a:r>
            <a:endParaRPr lang="en-US" sz="3600" dirty="0">
              <a:solidFill>
                <a:schemeClr val="bg1"/>
              </a:solidFill>
              <a:cs typeface="Calibri Light"/>
            </a:endParaRPr>
          </a:p>
          <a:p>
            <a:endParaRPr lang="en-US" sz="2400">
              <a:solidFill>
                <a:schemeClr val="bg1"/>
              </a:solidFill>
            </a:endParaRPr>
          </a:p>
          <a:p>
            <a:r>
              <a:rPr lang="en-US" sz="1800" dirty="0">
                <a:solidFill>
                  <a:schemeClr val="bg1"/>
                </a:solidFill>
              </a:rPr>
              <a:t>Jay Samit, digital media innovator</a:t>
            </a:r>
            <a:r>
              <a:rPr lang="en-US" sz="2400" dirty="0">
                <a:solidFill>
                  <a:schemeClr val="bg1"/>
                </a:solidFill>
              </a:rPr>
              <a:t> </a:t>
            </a:r>
            <a:endParaRPr lang="en-US" sz="2400" dirty="0">
              <a:solidFill>
                <a:schemeClr val="bg1"/>
              </a:solidFill>
              <a:cs typeface="Calibri Light"/>
            </a:endParaRPr>
          </a:p>
          <a:p>
            <a:endParaRPr lang="en-US" sz="2400">
              <a:solidFill>
                <a:schemeClr val="bg1"/>
              </a:solidFill>
            </a:endParaRPr>
          </a:p>
          <a:p>
            <a:endParaRPr lang="en-US" sz="2400">
              <a:solidFill>
                <a:schemeClr val="bg1"/>
              </a:solidFill>
            </a:endParaRPr>
          </a:p>
        </p:txBody>
      </p:sp>
      <p:pic>
        <p:nvPicPr>
          <p:cNvPr id="4" name="Picture 3" descr="A picture containing text, person&#10;&#10;Description automatically generated">
            <a:extLst>
              <a:ext uri="{FF2B5EF4-FFF2-40B4-BE49-F238E27FC236}">
                <a16:creationId xmlns:a16="http://schemas.microsoft.com/office/drawing/2014/main" id="{1DF3DC97-161F-90F1-C04D-A685584DAFBB}"/>
              </a:ext>
            </a:extLst>
          </p:cNvPr>
          <p:cNvPicPr>
            <a:picLocks noChangeAspect="1"/>
          </p:cNvPicPr>
          <p:nvPr/>
        </p:nvPicPr>
        <p:blipFill rotWithShape="1">
          <a:blip r:embed="rId2">
            <a:alphaModFix/>
          </a:blip>
          <a:srcRect l="16037" r="16286" b="-1"/>
          <a:stretch/>
        </p:blipFill>
        <p:spPr>
          <a:xfrm>
            <a:off x="5800734" y="1057275"/>
            <a:ext cx="5917401" cy="4743450"/>
          </a:xfrm>
          <a:prstGeom prst="rect">
            <a:avLst/>
          </a:prstGeom>
        </p:spPr>
      </p:pic>
      <p:sp>
        <p:nvSpPr>
          <p:cNvPr id="18"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b="1" dirty="0"/>
              <a:t>1.</a:t>
            </a:r>
            <a:r>
              <a:rPr lang="en-US" sz="5400" dirty="0"/>
              <a:t> </a:t>
            </a:r>
            <a:r>
              <a:rPr lang="en-US" sz="5400" b="1" dirty="0">
                <a:ea typeface="+mj-lt"/>
                <a:cs typeface="+mj-lt"/>
              </a:rPr>
              <a:t>Résumé</a:t>
            </a:r>
            <a:endParaRPr lang="en-US" sz="5400" b="1" dirty="0">
              <a:cs typeface="Calibri Light" panose="020F0302020204030204"/>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vert="horz" lIns="91440" tIns="45720" rIns="91440" bIns="45720" rtlCol="0" anchor="t">
            <a:normAutofit/>
          </a:bodyPr>
          <a:lstStyle/>
          <a:p>
            <a:pPr marL="0" indent="0">
              <a:lnSpc>
                <a:spcPct val="150000"/>
              </a:lnSpc>
              <a:buNone/>
            </a:pPr>
            <a:r>
              <a:rPr lang="en-US" sz="2400" dirty="0"/>
              <a:t>The most important tool you have on a résumé is language. </a:t>
            </a:r>
            <a:endParaRPr lang="en-US" sz="2400" dirty="0">
              <a:cs typeface="Calibri" panose="020F0502020204030204"/>
            </a:endParaRPr>
          </a:p>
          <a:p>
            <a:pPr marL="0" indent="0">
              <a:lnSpc>
                <a:spcPct val="150000"/>
              </a:lnSpc>
              <a:buNone/>
            </a:pPr>
            <a:r>
              <a:rPr lang="en-US" sz="2200" i="1" dirty="0"/>
              <a:t>Jay Samit, digital media innovator</a:t>
            </a:r>
            <a:endParaRPr lang="en-US" sz="2200" i="1" dirty="0">
              <a:cs typeface="Calibri" panose="020F0502020204030204"/>
            </a:endParaRPr>
          </a:p>
        </p:txBody>
      </p:sp>
      <p:pic>
        <p:nvPicPr>
          <p:cNvPr id="4" name="Picture 4" descr="Graphical user interface&#10;&#10;Description automatically generated">
            <a:extLst>
              <a:ext uri="{FF2B5EF4-FFF2-40B4-BE49-F238E27FC236}">
                <a16:creationId xmlns:a16="http://schemas.microsoft.com/office/drawing/2014/main" id="{54AB1F0A-CC50-E8E7-6C97-A21320AB87F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9464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640080" y="1243013"/>
            <a:ext cx="3855720" cy="4371974"/>
          </a:xfrm>
        </p:spPr>
        <p:txBody>
          <a:bodyPr>
            <a:normAutofit/>
          </a:bodyPr>
          <a:lstStyle/>
          <a:p>
            <a:r>
              <a:rPr lang="en-US" sz="3600">
                <a:solidFill>
                  <a:schemeClr val="tx2"/>
                </a:solidFill>
              </a:rPr>
              <a:t>What is a résumé </a:t>
            </a:r>
          </a:p>
        </p:txBody>
      </p:sp>
      <p:sp>
        <p:nvSpPr>
          <p:cNvPr id="3" name="Content Placeholder 2"/>
          <p:cNvSpPr>
            <a:spLocks noGrp="1"/>
          </p:cNvSpPr>
          <p:nvPr>
            <p:ph idx="1"/>
          </p:nvPr>
        </p:nvSpPr>
        <p:spPr>
          <a:xfrm>
            <a:off x="5735444" y="804672"/>
            <a:ext cx="6234126" cy="5230368"/>
          </a:xfrm>
        </p:spPr>
        <p:txBody>
          <a:bodyPr vert="horz" lIns="91440" tIns="45720" rIns="91440" bIns="45720" rtlCol="0" anchor="ctr">
            <a:noAutofit/>
          </a:bodyPr>
          <a:lstStyle/>
          <a:p>
            <a:pPr>
              <a:lnSpc>
                <a:spcPct val="150000"/>
              </a:lnSpc>
              <a:buFont typeface="Wingdings" panose="05000000000000000000" pitchFamily="2" charset="2"/>
              <a:buChar char="v"/>
            </a:pPr>
            <a:r>
              <a:rPr lang="en-US" sz="2400" dirty="0">
                <a:solidFill>
                  <a:schemeClr val="tx2"/>
                </a:solidFill>
              </a:rPr>
              <a:t>A résumé is a “selfie” for business purposes.</a:t>
            </a:r>
            <a:endParaRPr lang="en-US" sz="2400">
              <a:solidFill>
                <a:schemeClr val="tx2"/>
              </a:solidFill>
              <a:cs typeface="Calibri"/>
            </a:endParaRPr>
          </a:p>
          <a:p>
            <a:pPr>
              <a:lnSpc>
                <a:spcPct val="150000"/>
              </a:lnSpc>
              <a:buFont typeface="Wingdings" panose="05000000000000000000" pitchFamily="2" charset="2"/>
              <a:buChar char="v"/>
            </a:pPr>
            <a:r>
              <a:rPr lang="en-US" sz="2400" dirty="0">
                <a:solidFill>
                  <a:schemeClr val="tx2"/>
                </a:solidFill>
              </a:rPr>
              <a:t> It is a written picture of who you are—it’s a marketing tool, a selling tool, and a promotion of you as an ideal candidate for any job you may be interested in.</a:t>
            </a:r>
            <a:endParaRPr lang="en-US" sz="2400">
              <a:solidFill>
                <a:schemeClr val="tx2"/>
              </a:solidFill>
              <a:cs typeface="Calibri" panose="020F0502020204030204"/>
            </a:endParaRPr>
          </a:p>
          <a:p>
            <a:pPr>
              <a:lnSpc>
                <a:spcPct val="150000"/>
              </a:lnSpc>
              <a:buFont typeface="Wingdings" panose="05000000000000000000" pitchFamily="2" charset="2"/>
              <a:buChar char="v"/>
            </a:pPr>
            <a:r>
              <a:rPr lang="en-US" sz="2400" dirty="0">
                <a:solidFill>
                  <a:schemeClr val="tx2"/>
                </a:solidFill>
              </a:rPr>
              <a:t>The word </a:t>
            </a:r>
            <a:r>
              <a:rPr lang="en-US" sz="2400" i="1" dirty="0">
                <a:solidFill>
                  <a:schemeClr val="tx2"/>
                </a:solidFill>
              </a:rPr>
              <a:t>résumé</a:t>
            </a:r>
            <a:r>
              <a:rPr lang="en-US" sz="2400" dirty="0">
                <a:solidFill>
                  <a:schemeClr val="tx2"/>
                </a:solidFill>
              </a:rPr>
              <a:t> comes from the French word </a:t>
            </a:r>
            <a:r>
              <a:rPr lang="en-US" sz="2400" i="1" dirty="0">
                <a:solidFill>
                  <a:schemeClr val="tx2"/>
                </a:solidFill>
              </a:rPr>
              <a:t>résumé</a:t>
            </a:r>
            <a:r>
              <a:rPr lang="en-US" sz="2400" dirty="0">
                <a:solidFill>
                  <a:schemeClr val="tx2"/>
                </a:solidFill>
              </a:rPr>
              <a:t>, which means “a summary.”</a:t>
            </a:r>
            <a:endParaRPr lang="en-US" sz="2400">
              <a:solidFill>
                <a:schemeClr val="tx2"/>
              </a:solidFill>
              <a:cs typeface="Calibri" panose="020F0502020204030204"/>
            </a:endParaRPr>
          </a:p>
        </p:txBody>
      </p:sp>
    </p:spTree>
    <p:extLst>
      <p:ext uri="{BB962C8B-B14F-4D97-AF65-F5344CB8AC3E}">
        <p14:creationId xmlns:p14="http://schemas.microsoft.com/office/powerpoint/2010/main" val="10198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64783" y="349664"/>
            <a:ext cx="5845571" cy="1638377"/>
          </a:xfrm>
        </p:spPr>
        <p:txBody>
          <a:bodyPr anchor="b">
            <a:normAutofit/>
          </a:bodyPr>
          <a:lstStyle/>
          <a:p>
            <a:r>
              <a:rPr lang="en-US" sz="4800" b="1" dirty="0"/>
              <a:t>Your Résumé: </a:t>
            </a:r>
            <a:br>
              <a:rPr lang="en-US" sz="4800" b="1" dirty="0"/>
            </a:br>
            <a:r>
              <a:rPr lang="en-US" sz="4800" b="1" dirty="0"/>
              <a:t>Purpose and Contents</a:t>
            </a:r>
            <a:endParaRPr lang="en-US" sz="4800" dirty="0"/>
          </a:p>
        </p:txBody>
      </p:sp>
      <p:sp>
        <p:nvSpPr>
          <p:cNvPr id="37" name="Rectangle 3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Graphical user interface, text, application&#10;&#10;Description automatically generated">
            <a:extLst>
              <a:ext uri="{FF2B5EF4-FFF2-40B4-BE49-F238E27FC236}">
                <a16:creationId xmlns:a16="http://schemas.microsoft.com/office/drawing/2014/main" id="{AEC30557-E3AF-4C03-7C9E-45885CD015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9112" y="627954"/>
            <a:ext cx="3787511" cy="5353373"/>
          </a:xfrm>
          <a:prstGeom prst="rect">
            <a:avLst/>
          </a:prstGeom>
        </p:spPr>
      </p:pic>
      <p:sp>
        <p:nvSpPr>
          <p:cNvPr id="3" name="Content Placeholder 2"/>
          <p:cNvSpPr>
            <a:spLocks noGrp="1"/>
          </p:cNvSpPr>
          <p:nvPr>
            <p:ph idx="1"/>
          </p:nvPr>
        </p:nvSpPr>
        <p:spPr>
          <a:xfrm>
            <a:off x="5766262" y="2620641"/>
            <a:ext cx="5837750" cy="3023702"/>
          </a:xfrm>
        </p:spPr>
        <p:txBody>
          <a:bodyPr vert="horz" lIns="91440" tIns="45720" rIns="91440" bIns="45720" rtlCol="0" anchor="ctr">
            <a:normAutofit/>
          </a:bodyPr>
          <a:lstStyle/>
          <a:p>
            <a:pPr>
              <a:buFont typeface="Wingdings" panose="05000000000000000000" pitchFamily="2" charset="2"/>
              <a:buChar char="v"/>
            </a:pPr>
            <a:r>
              <a:rPr lang="en-US" sz="2000"/>
              <a:t>Education</a:t>
            </a:r>
          </a:p>
          <a:p>
            <a:pPr>
              <a:buFont typeface="Wingdings" panose="05000000000000000000" pitchFamily="2" charset="2"/>
              <a:buChar char="v"/>
            </a:pPr>
            <a:r>
              <a:rPr lang="en-US" sz="2000"/>
              <a:t>Work experience</a:t>
            </a:r>
            <a:endParaRPr lang="en-US" sz="2000">
              <a:cs typeface="Calibri" panose="020F0502020204030204"/>
            </a:endParaRPr>
          </a:p>
          <a:p>
            <a:pPr>
              <a:buFont typeface="Wingdings" panose="05000000000000000000" pitchFamily="2" charset="2"/>
              <a:buChar char="v"/>
            </a:pPr>
            <a:r>
              <a:rPr lang="en-US" sz="2000"/>
              <a:t>Job-related skills</a:t>
            </a:r>
            <a:endParaRPr lang="en-US" sz="2000">
              <a:cs typeface="Calibri" panose="020F0502020204030204"/>
            </a:endParaRPr>
          </a:p>
          <a:p>
            <a:pPr>
              <a:buFont typeface="Wingdings" panose="05000000000000000000" pitchFamily="2" charset="2"/>
              <a:buChar char="v"/>
            </a:pPr>
            <a:r>
              <a:rPr lang="en-US" sz="2000"/>
              <a:t>Accomplishments</a:t>
            </a:r>
            <a:endParaRPr lang="en-US" sz="2000">
              <a:cs typeface="Calibri" panose="020F0502020204030204"/>
            </a:endParaRPr>
          </a:p>
          <a:p>
            <a:pPr>
              <a:buFont typeface="Wingdings" panose="05000000000000000000" pitchFamily="2" charset="2"/>
              <a:buChar char="v"/>
            </a:pPr>
            <a:r>
              <a:rPr lang="en-US" sz="2000"/>
              <a:t>Volunteer history</a:t>
            </a:r>
            <a:endParaRPr lang="en-US" sz="2000">
              <a:cs typeface="Calibri" panose="020F0502020204030204"/>
            </a:endParaRPr>
          </a:p>
          <a:p>
            <a:pPr>
              <a:buFont typeface="Wingdings" panose="05000000000000000000" pitchFamily="2" charset="2"/>
              <a:buChar char="v"/>
            </a:pPr>
            <a:r>
              <a:rPr lang="en-US" sz="2000"/>
              <a:t>Internships</a:t>
            </a:r>
            <a:endParaRPr lang="en-US" sz="2000">
              <a:cs typeface="Calibri" panose="020F0502020204030204"/>
            </a:endParaRPr>
          </a:p>
          <a:p>
            <a:pPr>
              <a:buFont typeface="Wingdings" panose="05000000000000000000" pitchFamily="2" charset="2"/>
              <a:buChar char="v"/>
            </a:pPr>
            <a:r>
              <a:rPr lang="en-US" sz="2000"/>
              <a:t>Residencies, and/or more. </a:t>
            </a:r>
            <a:endParaRPr lang="en-US" sz="2000">
              <a:cs typeface="Calibri" panose="020F0502020204030204"/>
            </a:endParaRPr>
          </a:p>
        </p:txBody>
      </p:sp>
    </p:spTree>
    <p:extLst>
      <p:ext uri="{BB962C8B-B14F-4D97-AF65-F5344CB8AC3E}">
        <p14:creationId xmlns:p14="http://schemas.microsoft.com/office/powerpoint/2010/main" val="310744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280679"/>
            <a:ext cx="9833548" cy="1325563"/>
          </a:xfrm>
        </p:spPr>
        <p:txBody>
          <a:bodyPr anchor="b">
            <a:normAutofit/>
          </a:bodyPr>
          <a:lstStyle/>
          <a:p>
            <a:pPr algn="ctr"/>
            <a:r>
              <a:rPr lang="en-US" sz="3600" b="1" dirty="0">
                <a:solidFill>
                  <a:schemeClr val="tx2"/>
                </a:solidFill>
              </a:rPr>
              <a:t>Elements of Your Successful Résumé</a:t>
            </a:r>
            <a:endParaRPr lang="en-US" sz="3600" dirty="0">
              <a:solidFill>
                <a:schemeClr val="tx2"/>
              </a:solidFill>
              <a:cs typeface="Calibri Light" panose="020F0302020204030204"/>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112104" y="2890979"/>
            <a:ext cx="7900670" cy="2693976"/>
          </a:xfrm>
        </p:spPr>
        <p:txBody>
          <a:bodyPr vert="horz" lIns="91440" tIns="45720" rIns="91440" bIns="45720" rtlCol="0" anchor="t">
            <a:normAutofit/>
          </a:bodyPr>
          <a:lstStyle/>
          <a:p>
            <a:pPr>
              <a:lnSpc>
                <a:spcPct val="150000"/>
              </a:lnSpc>
              <a:buFont typeface="Wingdings" panose="05000000000000000000" pitchFamily="2" charset="2"/>
              <a:buChar char="v"/>
            </a:pPr>
            <a:r>
              <a:rPr lang="en-US" sz="2000" dirty="0">
                <a:solidFill>
                  <a:schemeClr val="tx2"/>
                </a:solidFill>
              </a:rPr>
              <a:t>Reverse chronological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Functional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Hybrid résumé</a:t>
            </a:r>
            <a:endParaRPr lang="en-US" sz="2000" dirty="0">
              <a:solidFill>
                <a:schemeClr val="tx2"/>
              </a:solidFill>
              <a:cs typeface="Calibri"/>
            </a:endParaRPr>
          </a:p>
          <a:p>
            <a:pPr>
              <a:lnSpc>
                <a:spcPct val="150000"/>
              </a:lnSpc>
              <a:buFont typeface="Wingdings" panose="05000000000000000000" pitchFamily="2" charset="2"/>
              <a:buChar char="v"/>
            </a:pPr>
            <a:r>
              <a:rPr lang="en-US" sz="2000" dirty="0">
                <a:solidFill>
                  <a:schemeClr val="tx2"/>
                </a:solidFill>
              </a:rPr>
              <a:t>Video, infographic, and Web-site résumé</a:t>
            </a:r>
            <a:endParaRPr lang="en-US" sz="2000" dirty="0">
              <a:solidFill>
                <a:schemeClr val="tx2"/>
              </a:solidFill>
              <a:cs typeface="Calibri"/>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695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98BA-E865-1703-230D-9F81F773BCE4}"/>
              </a:ext>
            </a:extLst>
          </p:cNvPr>
          <p:cNvSpPr>
            <a:spLocks noGrp="1"/>
          </p:cNvSpPr>
          <p:nvPr>
            <p:ph type="title"/>
          </p:nvPr>
        </p:nvSpPr>
        <p:spPr/>
        <p:txBody>
          <a:bodyPr>
            <a:normAutofit/>
          </a:bodyPr>
          <a:lstStyle/>
          <a:p>
            <a:r>
              <a:rPr lang="en-US" b="1" dirty="0">
                <a:ea typeface="+mj-lt"/>
                <a:cs typeface="+mj-lt"/>
              </a:rPr>
              <a:t>Elements of Your Successful Résumé </a:t>
            </a:r>
            <a:endParaRPr lang="en-US" b="1">
              <a:cs typeface="Calibri Light"/>
            </a:endParaRPr>
          </a:p>
        </p:txBody>
      </p:sp>
      <p:sp>
        <p:nvSpPr>
          <p:cNvPr id="3" name="Text Placeholder 2">
            <a:extLst>
              <a:ext uri="{FF2B5EF4-FFF2-40B4-BE49-F238E27FC236}">
                <a16:creationId xmlns:a16="http://schemas.microsoft.com/office/drawing/2014/main" id="{60514E6A-EBC2-9C38-0983-B53C0D45A787}"/>
              </a:ext>
            </a:extLst>
          </p:cNvPr>
          <p:cNvSpPr>
            <a:spLocks noGrp="1"/>
          </p:cNvSpPr>
          <p:nvPr>
            <p:ph type="body" idx="1"/>
          </p:nvPr>
        </p:nvSpPr>
        <p:spPr/>
        <p:txBody>
          <a:bodyPr/>
          <a:lstStyle/>
          <a:p>
            <a:r>
              <a:rPr lang="en-US" dirty="0">
                <a:ea typeface="+mn-lt"/>
                <a:cs typeface="+mn-lt"/>
              </a:rPr>
              <a:t>Opening</a:t>
            </a:r>
            <a:endParaRPr lang="en-US" dirty="0"/>
          </a:p>
        </p:txBody>
      </p:sp>
      <p:sp>
        <p:nvSpPr>
          <p:cNvPr id="4" name="Content Placeholder 3">
            <a:extLst>
              <a:ext uri="{FF2B5EF4-FFF2-40B4-BE49-F238E27FC236}">
                <a16:creationId xmlns:a16="http://schemas.microsoft.com/office/drawing/2014/main" id="{721268B2-A6B8-F498-51DF-289A43CF2212}"/>
              </a:ext>
            </a:extLst>
          </p:cNvPr>
          <p:cNvSpPr>
            <a:spLocks noGrp="1"/>
          </p:cNvSpPr>
          <p:nvPr>
            <p:ph sz="half" idx="2"/>
          </p:nvPr>
        </p:nvSpPr>
        <p:spPr/>
        <p:txBody>
          <a:bodyPr vert="horz" lIns="91440" tIns="45720" rIns="91440" bIns="45720" rtlCol="0" anchor="t">
            <a:normAutofit fontScale="85000" lnSpcReduction="20000"/>
          </a:bodyPr>
          <a:lstStyle/>
          <a:p>
            <a:pPr>
              <a:lnSpc>
                <a:spcPct val="150000"/>
              </a:lnSpc>
            </a:pPr>
            <a:r>
              <a:rPr lang="en-US" dirty="0">
                <a:ea typeface="+mn-lt"/>
                <a:cs typeface="+mn-lt"/>
              </a:rPr>
              <a:t>Heading</a:t>
            </a:r>
            <a:endParaRPr lang="en-US" dirty="0">
              <a:cs typeface="Calibri" panose="020F0502020204030204"/>
            </a:endParaRPr>
          </a:p>
          <a:p>
            <a:pPr>
              <a:lnSpc>
                <a:spcPct val="150000"/>
              </a:lnSpc>
            </a:pPr>
            <a:r>
              <a:rPr lang="en-US" dirty="0">
                <a:ea typeface="+mn-lt"/>
                <a:cs typeface="+mn-lt"/>
              </a:rPr>
              <a:t>Career objective</a:t>
            </a:r>
            <a:endParaRPr lang="en-US" dirty="0">
              <a:cs typeface="Calibri" panose="020F0502020204030204"/>
            </a:endParaRPr>
          </a:p>
          <a:p>
            <a:pPr>
              <a:lnSpc>
                <a:spcPct val="150000"/>
              </a:lnSpc>
            </a:pPr>
            <a:r>
              <a:rPr lang="en-US" dirty="0">
                <a:ea typeface="+mn-lt"/>
                <a:cs typeface="+mn-lt"/>
              </a:rPr>
              <a:t>Summary of qualifications</a:t>
            </a:r>
            <a:endParaRPr lang="en-US" dirty="0">
              <a:cs typeface="Calibri"/>
            </a:endParaRPr>
          </a:p>
          <a:p>
            <a:pPr>
              <a:lnSpc>
                <a:spcPct val="150000"/>
              </a:lnSpc>
            </a:pPr>
            <a:endParaRPr lang="en-US" dirty="0">
              <a:cs typeface="Calibri"/>
            </a:endParaRPr>
          </a:p>
        </p:txBody>
      </p:sp>
      <p:sp>
        <p:nvSpPr>
          <p:cNvPr id="5" name="Text Placeholder 4">
            <a:extLst>
              <a:ext uri="{FF2B5EF4-FFF2-40B4-BE49-F238E27FC236}">
                <a16:creationId xmlns:a16="http://schemas.microsoft.com/office/drawing/2014/main" id="{76697B50-7218-C28E-A513-4AE494A6CAB6}"/>
              </a:ext>
            </a:extLst>
          </p:cNvPr>
          <p:cNvSpPr>
            <a:spLocks noGrp="1"/>
          </p:cNvSpPr>
          <p:nvPr>
            <p:ph type="body" sz="quarter" idx="3"/>
          </p:nvPr>
        </p:nvSpPr>
        <p:spPr/>
        <p:txBody>
          <a:bodyPr/>
          <a:lstStyle/>
          <a:p>
            <a:r>
              <a:rPr lang="en-US" dirty="0">
                <a:ea typeface="+mn-lt"/>
                <a:cs typeface="+mn-lt"/>
              </a:rPr>
              <a:t>Education</a:t>
            </a:r>
            <a:endParaRPr lang="en-US" dirty="0"/>
          </a:p>
        </p:txBody>
      </p:sp>
      <p:sp>
        <p:nvSpPr>
          <p:cNvPr id="6" name="Content Placeholder 5">
            <a:extLst>
              <a:ext uri="{FF2B5EF4-FFF2-40B4-BE49-F238E27FC236}">
                <a16:creationId xmlns:a16="http://schemas.microsoft.com/office/drawing/2014/main" id="{C0B396E1-76CA-4943-1097-237FBF5E9787}"/>
              </a:ext>
            </a:extLst>
          </p:cNvPr>
          <p:cNvSpPr>
            <a:spLocks noGrp="1"/>
          </p:cNvSpPr>
          <p:nvPr>
            <p:ph sz="quarter" idx="4"/>
          </p:nvPr>
        </p:nvSpPr>
        <p:spPr/>
        <p:txBody>
          <a:bodyPr vert="horz" lIns="91440" tIns="45720" rIns="91440" bIns="45720" rtlCol="0" anchor="t">
            <a:normAutofit fontScale="85000" lnSpcReduction="20000"/>
          </a:bodyPr>
          <a:lstStyle/>
          <a:p>
            <a:pPr>
              <a:lnSpc>
                <a:spcPct val="150000"/>
              </a:lnSpc>
            </a:pPr>
            <a:r>
              <a:rPr lang="en-US" dirty="0">
                <a:ea typeface="+mn-lt"/>
                <a:cs typeface="+mn-lt"/>
              </a:rPr>
              <a:t>Most recent information first</a:t>
            </a:r>
            <a:endParaRPr lang="en-US" dirty="0">
              <a:cs typeface="Calibri" panose="020F0502020204030204"/>
            </a:endParaRPr>
          </a:p>
          <a:p>
            <a:pPr>
              <a:lnSpc>
                <a:spcPct val="150000"/>
              </a:lnSpc>
            </a:pPr>
            <a:r>
              <a:rPr lang="en-US" dirty="0">
                <a:ea typeface="+mn-lt"/>
                <a:cs typeface="+mn-lt"/>
              </a:rPr>
              <a:t>Name and location of each school </a:t>
            </a:r>
            <a:endParaRPr lang="en-US">
              <a:cs typeface="Calibri" panose="020F0502020204030204"/>
            </a:endParaRPr>
          </a:p>
          <a:p>
            <a:pPr>
              <a:lnSpc>
                <a:spcPct val="150000"/>
              </a:lnSpc>
            </a:pPr>
            <a:r>
              <a:rPr lang="en-US" dirty="0">
                <a:ea typeface="+mn-lt"/>
                <a:cs typeface="+mn-lt"/>
              </a:rPr>
              <a:t>Dates of attendance</a:t>
            </a:r>
            <a:endParaRPr lang="en-US" dirty="0">
              <a:cs typeface="Calibri" panose="020F0502020204030204"/>
            </a:endParaRPr>
          </a:p>
          <a:p>
            <a:pPr>
              <a:lnSpc>
                <a:spcPct val="150000"/>
              </a:lnSpc>
            </a:pPr>
            <a:r>
              <a:rPr lang="en-US" dirty="0">
                <a:ea typeface="+mn-lt"/>
                <a:cs typeface="+mn-lt"/>
              </a:rPr>
              <a:t>Degrees</a:t>
            </a:r>
            <a:endParaRPr lang="en-US" dirty="0">
              <a:cs typeface="Calibri" panose="020F0502020204030204"/>
            </a:endParaRPr>
          </a:p>
          <a:p>
            <a:pPr>
              <a:lnSpc>
                <a:spcPct val="150000"/>
              </a:lnSpc>
            </a:pPr>
            <a:r>
              <a:rPr lang="en-US" dirty="0">
                <a:ea typeface="+mn-lt"/>
                <a:cs typeface="+mn-lt"/>
              </a:rPr>
              <a:t>Major</a:t>
            </a:r>
            <a:endParaRPr lang="en-US" dirty="0">
              <a:cs typeface="Calibri" panose="020F0502020204030204"/>
            </a:endParaRPr>
          </a:p>
          <a:p>
            <a:pPr>
              <a:lnSpc>
                <a:spcPct val="150000"/>
              </a:lnSpc>
            </a:pPr>
            <a:r>
              <a:rPr lang="en-US" dirty="0">
                <a:ea typeface="+mn-lt"/>
                <a:cs typeface="+mn-lt"/>
              </a:rPr>
              <a:t>Achievements</a:t>
            </a:r>
            <a:endParaRPr lang="en-US" dirty="0">
              <a:cs typeface="Calibri" panose="020F0502020204030204"/>
            </a:endParaRPr>
          </a:p>
        </p:txBody>
      </p:sp>
      <p:pic>
        <p:nvPicPr>
          <p:cNvPr id="7" name="Picture 7" descr="Text&#10;&#10;Description automatically generated">
            <a:extLst>
              <a:ext uri="{FF2B5EF4-FFF2-40B4-BE49-F238E27FC236}">
                <a16:creationId xmlns:a16="http://schemas.microsoft.com/office/drawing/2014/main" id="{F2594FBE-4528-96E7-9C05-AE418A249C9C}"/>
              </a:ext>
            </a:extLst>
          </p:cNvPr>
          <p:cNvPicPr>
            <a:picLocks noChangeAspect="1"/>
          </p:cNvPicPr>
          <p:nvPr/>
        </p:nvPicPr>
        <p:blipFill>
          <a:blip r:embed="rId2"/>
          <a:stretch>
            <a:fillRect/>
          </a:stretch>
        </p:blipFill>
        <p:spPr>
          <a:xfrm>
            <a:off x="10216551" y="240986"/>
            <a:ext cx="1650521" cy="1775272"/>
          </a:xfrm>
          <a:prstGeom prst="rect">
            <a:avLst/>
          </a:prstGeom>
        </p:spPr>
      </p:pic>
    </p:spTree>
    <p:extLst>
      <p:ext uri="{BB962C8B-B14F-4D97-AF65-F5344CB8AC3E}">
        <p14:creationId xmlns:p14="http://schemas.microsoft.com/office/powerpoint/2010/main" val="111239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or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1594</Words>
  <Application>Microsoft Office PowerPoint</Application>
  <PresentationFormat>Widescreen</PresentationFormat>
  <Paragraphs>188</Paragraphs>
  <Slides>31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Bembo</vt:lpstr>
      <vt:lpstr>Calibri</vt:lpstr>
      <vt:lpstr>Calibri Light</vt:lpstr>
      <vt:lpstr>Century Schoolbook</vt:lpstr>
      <vt:lpstr>Wingdings</vt:lpstr>
      <vt:lpstr>Office Theme</vt:lpstr>
      <vt:lpstr>AdornVTI</vt:lpstr>
      <vt:lpstr>Résumé &amp;  Cover Letter</vt:lpstr>
      <vt:lpstr>LEARNING OBJECTIVES</vt:lpstr>
      <vt:lpstr>Chapter outline</vt:lpstr>
      <vt:lpstr>  The most important tool you have on a résumé is language.   Jay Samit, digital media innovator   </vt:lpstr>
      <vt:lpstr>1. Résumé</vt:lpstr>
      <vt:lpstr>What is a résumé </vt:lpstr>
      <vt:lpstr>Your Résumé:  Purpose and Contents</vt:lpstr>
      <vt:lpstr>Elements of Your Successful Résumé</vt:lpstr>
      <vt:lpstr>Elements of Your Successful Résumé </vt:lpstr>
      <vt:lpstr>Elements of Your Successful Résumé </vt:lpstr>
      <vt:lpstr>Avoid</vt:lpstr>
      <vt:lpstr>Refining Your Résumé</vt:lpstr>
      <vt:lpstr>Résumé Contents and Structure </vt:lpstr>
      <vt:lpstr>Top Ten Tips for a Successful Résumé</vt:lpstr>
      <vt:lpstr>Caution</vt:lpstr>
      <vt:lpstr>Your Résumé: It’s Like Online Dating</vt:lpstr>
      <vt:lpstr>2. Cover Letter</vt:lpstr>
      <vt:lpstr>Cover letters matter. When you have to go through a pile of them, they are probably more important than the résumé itself.  woodleywonderworks </vt:lpstr>
      <vt:lpstr>A cover letter is... </vt:lpstr>
      <vt:lpstr>Characteristics of an Effective Cover Letter</vt:lpstr>
      <vt:lpstr>Characteristics of an Effective Cover Letter (Cont.)</vt:lpstr>
      <vt:lpstr>Example of student cover letter</vt:lpstr>
      <vt:lpstr>College Graduate Cover Letter Example</vt:lpstr>
      <vt:lpstr>LinkedIn Cover Letter</vt:lpstr>
      <vt:lpstr>An Application Letter Achieves: </vt:lpstr>
      <vt:lpstr>An Application Letter Achieves:</vt:lpstr>
      <vt:lpstr>An Application Letter Achieves:</vt:lpstr>
      <vt:lpstr>Anatomy of a Cover Letter</vt:lpstr>
      <vt:lpstr>Anatomy of a Cover Letter</vt:lpstr>
      <vt:lpstr>Activity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Groups and meetings 22. Persuasive Presentations</dc:title>
  <dc:creator>Admin</dc:creator>
  <cp:lastModifiedBy>Bui Hoang Dung (FE FPTU HN)</cp:lastModifiedBy>
  <cp:revision>626</cp:revision>
  <dcterms:created xsi:type="dcterms:W3CDTF">2021-08-31T13:06:13Z</dcterms:created>
  <dcterms:modified xsi:type="dcterms:W3CDTF">2023-04-13T17:39:33Z</dcterms:modified>
</cp:coreProperties>
</file>